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Roboto"/>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405676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22222"/>
                </a:solidFill>
                <a:highlight>
                  <a:srgbClr val="FFFFFF"/>
                </a:highlight>
              </a:rPr>
              <a:t>“Bacterial Differences” is jargon. I recommend you rephrase the title.  Also - do not refer to the snail species here because we don't know for sure that this is what we were dealing with.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06043ec22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06043ec22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Cassaro, C. M. F., Dietrich, C. P. (1977) “Distribution of Sulfated Mucopolysaccharides in Invertebrates” Journal of Biological Chemistry Vol. 252, No. 7, pg. 2254 - 2261</a:t>
            </a:r>
            <a:endParaRPr/>
          </a:p>
          <a:p>
            <a:pPr indent="0" lvl="0" marL="0" rtl="0" algn="l">
              <a:spcBef>
                <a:spcPts val="0"/>
              </a:spcBef>
              <a:spcAft>
                <a:spcPts val="0"/>
              </a:spcAft>
              <a:buNone/>
            </a:pPr>
            <a:r>
              <a:rPr lang="en"/>
              <a:t>Holodniy, M., Kim, S., Katzenstein, D., Konrad, M., Groves, E., Merigan, T. C. (1991) “Inhibition of Human Immunodeficiency Virus Gene Amplification by Heparin” Journal of Clinical Microbiology Vol. 29, No. 4, pgs. 676 - 679 </a:t>
            </a:r>
            <a:endParaRPr/>
          </a:p>
          <a:p>
            <a:pPr indent="0" lvl="0" marL="0" rtl="0" algn="l">
              <a:spcBef>
                <a:spcPts val="0"/>
              </a:spcBef>
              <a:spcAft>
                <a:spcPts val="0"/>
              </a:spcAft>
              <a:buNone/>
            </a:pPr>
            <a:r>
              <a:rPr lang="en"/>
              <a:t>Nishiguchi, M.K. et al. (2002) "DNA isolation Procedures" in Techniques in Molecular Systematics and Evolution ed. Rob DeSalle et al. Birkhauser Verlag, Basel, Switzerland.</a:t>
            </a:r>
            <a:endParaRPr/>
          </a:p>
          <a:p>
            <a:pPr indent="0" lvl="0" marL="0" rtl="0" algn="l">
              <a:spcBef>
                <a:spcPts val="0"/>
              </a:spcBef>
              <a:spcAft>
                <a:spcPts val="0"/>
              </a:spcAft>
              <a:buNone/>
            </a:pPr>
            <a:r>
              <a:rPr lang="en"/>
              <a:t>	Sokolov, E. P. (2000) “An Improved Method for DNA Isolation from Mucopolysaccharide-rich Molluscan Tissues” Journal of Molluscan Studies Vol. 66, pgs.573 - 575</a:t>
            </a:r>
            <a:endParaRPr/>
          </a:p>
          <a:p>
            <a:pPr indent="0" lvl="0" marL="0" rtl="0" algn="l">
              <a:spcBef>
                <a:spcPts val="0"/>
              </a:spcBef>
              <a:spcAft>
                <a:spcPts val="0"/>
              </a:spcAft>
              <a:buNone/>
            </a:pPr>
            <a:r>
              <a:rPr lang="en"/>
              <a:t>Winnepenninckx, B., Backeijau, T., DeWachter, R. (1993) “Extraction of High Molecular Weight DNA from Molluscs” Trends in Genetics Vol. 9, Issue 12, pgs. 407</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3367c523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3367c523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a:t>Kya-gen</a:t>
            </a:r>
            <a:endParaRPr/>
          </a:p>
          <a:p>
            <a:pPr indent="457200" lvl="0" marL="0" rtl="0" algn="l">
              <a:lnSpc>
                <a:spcPct val="200000"/>
              </a:lnSpc>
              <a:spcBef>
                <a:spcPts val="0"/>
              </a:spcBef>
              <a:spcAft>
                <a:spcPts val="0"/>
              </a:spcAft>
              <a:buNone/>
            </a:pPr>
            <a:r>
              <a:t/>
            </a:r>
            <a:endParaRPr/>
          </a:p>
          <a:p>
            <a:pPr indent="457200" lvl="0" marL="0" rtl="0" algn="l">
              <a:lnSpc>
                <a:spcPct val="200000"/>
              </a:lnSpc>
              <a:spcBef>
                <a:spcPts val="0"/>
              </a:spcBef>
              <a:spcAft>
                <a:spcPts val="0"/>
              </a:spcAft>
              <a:buNone/>
            </a:pPr>
            <a:r>
              <a:rPr lang="en"/>
              <a:t>The parasites that were removed from the snail tissue during the dissection were isolated using the DNeasy Blood + Tissue Kit largely</a:t>
            </a:r>
            <a:r>
              <a:rPr lang="en">
                <a:solidFill>
                  <a:srgbClr val="FF0000"/>
                </a:solidFill>
              </a:rPr>
              <a:t> </a:t>
            </a:r>
            <a:r>
              <a:rPr lang="en"/>
              <a:t>following the manufacturer's spin-column protocol for animal tissue. The samples were placed in a microcentrifuge tube with 180uL of the kit’s ATL Buffer and 20uL of proteinase K solution, then incubated at 56</a:t>
            </a:r>
            <a:r>
              <a:rPr baseline="30000" lang="en"/>
              <a:t>o</a:t>
            </a:r>
            <a:r>
              <a:rPr lang="en"/>
              <a:t>C until completely lysed with occasional vortexing to disperse the sample. 2 uL of RNase A with a concentration of 100mg/mL was added to the sample and vortex. They were left at room temperature for 2 minutes, then 200uL of Buffer AL was added and vortexed. The same was done with the addition of 100% ethanol. The samples were then placed in a filtered spin column with collection tube and centrifuged at 8,000 rpm for one minute. The collection tube and flow through was discarded and a new collection tube was placed onto the spin column. 500uL of Buffer AW1 was added to the column and treated as above. 500uL of Buffer AW2 was added and centrifuged at 14,000 rpm for three minutes. The spin column was then placed in a labeled 1.5 mL microcentrifuge tube. 30 uL of 60</a:t>
            </a:r>
            <a:r>
              <a:rPr baseline="30000" lang="en"/>
              <a:t>o</a:t>
            </a:r>
            <a:r>
              <a:rPr lang="en"/>
              <a:t>C Buffer AE was added to the column, let to sit at room temperature for one minute, then centrifuged at 8,000 rpm for 1 minute. This step was then repeated with the same amount of Buffer AE for full elution (</a:t>
            </a:r>
            <a:r>
              <a:rPr lang="en">
                <a:solidFill>
                  <a:srgbClr val="FF0000"/>
                </a:solidFill>
              </a:rPr>
              <a:t>MANUFACTURER PROTOCOL?, Newell, personal communication?)</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06043ec22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06043ec22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37311d1dd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37311d1dd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733a84c2b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33a84c2b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22222"/>
                </a:solidFill>
                <a:highlight>
                  <a:srgbClr val="FFFFFF"/>
                </a:highlight>
              </a:rPr>
              <a:t> It is inaccurate to say that we are unable to do sequencing ‘in house’ because we do have those technologies and we did have the budget to do it.</a:t>
            </a:r>
            <a:r>
              <a:rPr lang="en" sz="1300">
                <a:solidFill>
                  <a:srgbClr val="222222"/>
                </a:solidFill>
                <a:highlight>
                  <a:srgbClr val="FFFFFF"/>
                </a:highlight>
                <a:latin typeface="Roboto"/>
                <a:ea typeface="Roboto"/>
                <a:cs typeface="Roboto"/>
                <a:sym typeface="Roboto"/>
              </a:rPr>
              <a:t>  </a:t>
            </a:r>
            <a:r>
              <a:rPr lang="en" sz="1300">
                <a:solidFill>
                  <a:srgbClr val="222222"/>
                </a:solidFill>
                <a:highlight>
                  <a:srgbClr val="FFFFFF"/>
                </a:highlight>
              </a:rPr>
              <a:t>We chose the most cost-effective option.</a:t>
            </a:r>
            <a:r>
              <a:rPr lang="en" sz="1300">
                <a:solidFill>
                  <a:srgbClr val="222222"/>
                </a:solidFill>
                <a:highlight>
                  <a:srgbClr val="FFFFFF"/>
                </a:highlight>
                <a:latin typeface="Roboto"/>
                <a:ea typeface="Roboto"/>
                <a:cs typeface="Roboto"/>
                <a:sym typeface="Roboto"/>
              </a:rPr>
              <a:t>  </a:t>
            </a:r>
            <a:r>
              <a:rPr lang="en" sz="1300">
                <a:solidFill>
                  <a:srgbClr val="222222"/>
                </a:solidFill>
                <a:highlight>
                  <a:srgbClr val="FFFFFF"/>
                </a:highlight>
              </a:rPr>
              <a:t>You tackle a bit too much in the audio of this slide. Is this methods, results, or discussion section? You give a bit from each. I recommend finish methods, then present results &amp; discussion as a separate slide. The methods description would benefit from a diagram showing the PCR product and primers sequencing from either end.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37311d1dd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37311d1dd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73419eecc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73419eecc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22222"/>
                </a:solidFill>
                <a:highlight>
                  <a:srgbClr val="FFFFFF"/>
                </a:highlight>
              </a:rPr>
              <a:t>Your description for this slide could be more clear. Plural of genus is genera. I understand what you mean by “how this would work” but your audience might not. Be explicit - this parasite could be infecting snails as an intermediate host, then the snail could be picked up by a bird, then the bird could be infected.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3419eecc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3419eecc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22222"/>
                </a:solidFill>
                <a:highlight>
                  <a:srgbClr val="FFFFFF"/>
                </a:highlight>
              </a:rPr>
              <a:t>Audio clip for this slide should be recorded again.</a:t>
            </a:r>
            <a:r>
              <a:rPr lang="en" sz="1300">
                <a:solidFill>
                  <a:srgbClr val="222222"/>
                </a:solidFill>
                <a:highlight>
                  <a:srgbClr val="FFFFFF"/>
                </a:highlight>
                <a:latin typeface="Roboto"/>
                <a:ea typeface="Roboto"/>
                <a:cs typeface="Roboto"/>
                <a:sym typeface="Roboto"/>
              </a:rPr>
              <a:t>  </a:t>
            </a:r>
            <a:r>
              <a:rPr lang="en" sz="1300">
                <a:solidFill>
                  <a:srgbClr val="222222"/>
                </a:solidFill>
                <a:highlight>
                  <a:srgbClr val="FFFFFF"/>
                </a:highlight>
              </a:rPr>
              <a:t>Do other descriptions of this organism match the vermiform sporosyts you observed?? There has to be a description of this somewhere in the literature.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3419eecc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3419eec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37311d1dd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37311d1dd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222222"/>
                </a:solidFill>
                <a:highlight>
                  <a:srgbClr val="FFFFFF"/>
                </a:highlight>
                <a:latin typeface="Roboto"/>
                <a:ea typeface="Roboto"/>
                <a:cs typeface="Roboto"/>
                <a:sym typeface="Roboto"/>
              </a:rPr>
              <a:t>You need a summary slide providing conclusions and wrapping everything up. What steps would you take to move the study forward? How could we confirm the parasite/snail identifications?</a:t>
            </a:r>
            <a:endParaRPr sz="13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3367c523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3367c523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LEAVE ALONE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351769e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351769e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33a84c2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33a84c2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706043ec22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06043ec22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3419eec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3419eec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06043ec22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06043ec22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22222"/>
                </a:solidFill>
                <a:highlight>
                  <a:srgbClr val="FFFFFF"/>
                </a:highlight>
              </a:rPr>
              <a:t>You could use some info about why this is relevant to human disease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06043ec22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06043ec22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https://www.ncbi.nlm.nih.gov/pmc/articles/PMC4056765/</a:t>
            </a:r>
            <a:r>
              <a:rPr lang="en"/>
              <a:t> Finf later</a:t>
            </a:r>
            <a:endParaRPr/>
          </a:p>
          <a:p>
            <a:pPr indent="0" lvl="0" marL="0" rtl="0" algn="l">
              <a:spcBef>
                <a:spcPts val="0"/>
              </a:spcBef>
              <a:spcAft>
                <a:spcPts val="0"/>
              </a:spcAft>
              <a:buNone/>
            </a:pPr>
            <a:r>
              <a:rPr lang="en"/>
              <a:t>Look up more about microbiome</a:t>
            </a:r>
            <a:endParaRPr/>
          </a:p>
          <a:p>
            <a:pPr indent="0" lvl="0" marL="0" rtl="0" algn="l">
              <a:spcBef>
                <a:spcPts val="0"/>
              </a:spcBef>
              <a:spcAft>
                <a:spcPts val="0"/>
              </a:spcAft>
              <a:buNone/>
            </a:pPr>
            <a:r>
              <a:rPr lang="en"/>
              <a:t>LEAVE ALONE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06043ec22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06043ec22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08db6de7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08db6de7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LEAVE ALONE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08db6de7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08db6de7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22222"/>
                </a:solidFill>
                <a:highlight>
                  <a:srgbClr val="FFFFFF"/>
                </a:highlight>
              </a:rPr>
              <a:t> A flow chart or diagram would be very helpful on this slide it would be hard for anyone to follow what you are saying here without already knowing what you did. Before you get into methodological details, your audience should understand from this slide WHY you did what you did. For example - why did you dissect the snails? Why did you isolate DNA?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did you dissect the snails? </a:t>
            </a:r>
            <a:endParaRPr/>
          </a:p>
          <a:p>
            <a:pPr indent="0" lvl="0" marL="0" rtl="0" algn="l">
              <a:spcBef>
                <a:spcPts val="0"/>
              </a:spcBef>
              <a:spcAft>
                <a:spcPts val="0"/>
              </a:spcAft>
              <a:buNone/>
            </a:pPr>
            <a:r>
              <a:rPr lang="en"/>
              <a:t>Why did you isolate DNA?</a:t>
            </a:r>
            <a:endParaRPr/>
          </a:p>
          <a:p>
            <a:pPr indent="0" lvl="0" marL="0" rtl="0" algn="l">
              <a:spcBef>
                <a:spcPts val="0"/>
              </a:spcBef>
              <a:spcAft>
                <a:spcPts val="0"/>
              </a:spcAft>
              <a:buNone/>
            </a:pPr>
            <a:r>
              <a:rPr lang="en"/>
              <a:t>Why PCR?</a:t>
            </a:r>
            <a:endParaRPr/>
          </a:p>
          <a:p>
            <a:pPr indent="0" lvl="0" marL="0" rtl="0" algn="l">
              <a:spcBef>
                <a:spcPts val="0"/>
              </a:spcBef>
              <a:spcAft>
                <a:spcPts val="0"/>
              </a:spcAft>
              <a:buNone/>
            </a:pPr>
            <a:r>
              <a:rPr lang="en"/>
              <a:t>Why sequence?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55501b4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55501b4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LEAVE ALONE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0879eb6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0879eb6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vermiform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OeEqLul1FyfgVLS1BrpsTQOgh99lqKiF/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i_MAHkfoz217rbIA_sq4R4-AxKwiGcct/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hyperlink" Target="https://www.qiagen.com/br/products/top-sellers/dneasy-blood-and-tissue-kit/#orderinginformation" TargetMode="External"/><Relationship Id="rId5" Type="http://schemas.openxmlformats.org/officeDocument/2006/relationships/hyperlink" Target="http://drive.google.com/file/d/1zmnxWvcPuWUqztttfh9PZhqCZ6dE8AWM/view"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s://www.repertoire.co.jp/" TargetMode="External"/><Relationship Id="rId5" Type="http://schemas.openxmlformats.org/officeDocument/2006/relationships/hyperlink" Target="http://drive.google.com/file/d/1dXFzqEQaON2avyA4U97GjiR7WH_192e7/view" TargetMode="External"/><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hyperlink" Target="https://www.repertoire.co.jp/" TargetMode="External"/><Relationship Id="rId5" Type="http://schemas.openxmlformats.org/officeDocument/2006/relationships/hyperlink" Target="http://drive.google.com/file/d/1Wevss8FTv1qclGXmLFEq7m5XfDbMmA-V/view" TargetMode="External"/><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rive.google.com/file/d/1kUqwYgUVK0GF4Az6j1DnfkUL9IcGBp25/view"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drive.google.com/file/d/1H8nq_Kid_cch8U6rKE20CUzvIcTRZArb/view" TargetMode="External"/><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s://www.itis.gov/servlet/SingleRpt/SingleRpt?search_topic=TSN&amp;search_value=56498#null" TargetMode="External"/><Relationship Id="rId5" Type="http://schemas.openxmlformats.org/officeDocument/2006/relationships/hyperlink" Target="http://drive.google.com/file/d/1WSgwvjsVR1PcIzBShmBVRBbLV6mYP0Px/view" TargetMode="External"/><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ristVcMOXkhVd3El9U_sN7UD8oniSjQp/view" TargetMode="External"/><Relationship Id="rId4" Type="http://schemas.openxmlformats.org/officeDocument/2006/relationships/image" Target="../media/image16.jpg"/><Relationship Id="rId5" Type="http://schemas.openxmlformats.org/officeDocument/2006/relationships/image" Target="../media/image8.png"/><Relationship Id="rId6" Type="http://schemas.openxmlformats.org/officeDocument/2006/relationships/hyperlink" Target="https://www.biolib.cz/en/taxon/id82031/" TargetMode="External"/><Relationship Id="rId7" Type="http://schemas.openxmlformats.org/officeDocument/2006/relationships/hyperlink" Target="http://drive.google.com/file/d/1LNQae5_bUHHNIJeFzoHuMGjWc_pYCnsm/view" TargetMode="External"/><Relationship Id="rId8"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hyperlink" Target="https://www.researchgate.net/publication/324601752_Collyriclosis_in_Red-backed_Shrikes_Lanius_Collurio_from_Israel_and_Czech_Republic/figures?lo=1" TargetMode="External"/><Relationship Id="rId6" Type="http://schemas.openxmlformats.org/officeDocument/2006/relationships/hyperlink" Target="http://drive.google.com/file/d/14RBUCJGQhqKb_YB-Pu-ZKl7Ly4kg9x1E/view" TargetMode="Externa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hyperlink" Target="https://taconet.pixnet.net/blog/post/47063644" TargetMode="External"/><Relationship Id="rId5" Type="http://schemas.openxmlformats.org/officeDocument/2006/relationships/hyperlink" Target="http://drive.google.com/file/d/1ToyCYVFyLLqHf7gZV4_AEuVg8wq8AgJh/view"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hyperlink" Target="http://drive.google.com/file/d/1MP18D4Mbbw0crgKcvewYVPz5z5RKo-gZ/view" TargetMode="External"/><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drive.google.com/file/d/1r3UYmk8vXeQyOCSj1l7D98nqOKyapiUX/view"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rwolff2@oswego.edu" TargetMode="External"/><Relationship Id="rId4" Type="http://schemas.openxmlformats.org/officeDocument/2006/relationships/hyperlink" Target="http://drive.google.com/file/d/1TgG52UdzY6FSaomMeUsrMhoN6FUZWOqz/view" TargetMode="External"/><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frontiersin.org/article/10.3389/fmicb.2018.0333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researchgate.net/post/What_are_the_effects_of_carbohydrates_in_PCR" TargetMode="External"/><Relationship Id="rId4" Type="http://schemas.openxmlformats.org/officeDocument/2006/relationships/hyperlink" Target="http://dx.doi.org/10.1079/9780851995885.0527" TargetMode="External"/><Relationship Id="rId5" Type="http://schemas.openxmlformats.org/officeDocument/2006/relationships/hyperlink" Target="https://doi.org/10.1186/s13071-015-064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drive.google.com/file/d/1UmHgRDG3H6NA_N8Yt7CM5FK-lJu3qpPx/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5vM9g6qqYjoUCIHfek6COZ7vVEORQJEg/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CjrCtlKuQRmm4ZI7arhwOw4cc7QP0vW7/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KurtWIFTMWKwxOSrhM5xqJ3d635YgzqO/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drive.google.com/file/d/1mJaRMfjJUIqdRbIR-oXCU1e37QYcpHT7/view"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oswego.edu/rice-creek/trails-overview" TargetMode="External"/><Relationship Id="rId4" Type="http://schemas.openxmlformats.org/officeDocument/2006/relationships/image" Target="../media/image10.png"/><Relationship Id="rId5" Type="http://schemas.openxmlformats.org/officeDocument/2006/relationships/hyperlink" Target="http://drive.google.com/file/d/1bNlra1KZHg0HN5J9VjqzEbEEKrkKbTcT/view"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hyperlink" Target="http://drive.google.com/file/d/15p8dpF7tmwhqo9ZwchB7pjQf7Fu4C-YE/view" TargetMode="External"/><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9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How Bacteria in Snails (Mollusca: Gastropoda) Differ in Relation to Digenean (Platyhelminthes) Infection: An Unfinished Study</a:t>
            </a:r>
            <a:endParaRPr sz="3000"/>
          </a:p>
          <a:p>
            <a:pPr indent="0" lvl="0" marL="0" rtl="0" algn="l">
              <a:spcBef>
                <a:spcPts val="0"/>
              </a:spcBef>
              <a:spcAft>
                <a:spcPts val="0"/>
              </a:spcAft>
              <a:buNone/>
            </a:pPr>
            <a:r>
              <a:t/>
            </a:r>
            <a:endParaRPr sz="3600"/>
          </a:p>
        </p:txBody>
      </p:sp>
      <p:sp>
        <p:nvSpPr>
          <p:cNvPr id="87" name="Google Shape;87;p13"/>
          <p:cNvSpPr txBox="1"/>
          <p:nvPr>
            <p:ph idx="1" type="subTitle"/>
          </p:nvPr>
        </p:nvSpPr>
        <p:spPr>
          <a:xfrm>
            <a:off x="729627" y="37063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Rebecca Wolff*, Andrew McElwain*, Peter Newell*</a:t>
            </a:r>
            <a:endParaRPr sz="1400"/>
          </a:p>
          <a:p>
            <a:pPr indent="0" lvl="0" marL="0" rtl="0" algn="l">
              <a:spcBef>
                <a:spcPts val="0"/>
              </a:spcBef>
              <a:spcAft>
                <a:spcPts val="0"/>
              </a:spcAft>
              <a:buNone/>
            </a:pPr>
            <a:r>
              <a:rPr lang="en" sz="1400"/>
              <a:t>*Department of Biological Sciences, State University of New York Oswego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88" name="Google Shape;88;p13" title="Quest Slide 1 Take 2.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729450" y="1318650"/>
            <a:ext cx="3407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 of Snail samples </a:t>
            </a:r>
            <a:endParaRPr/>
          </a:p>
        </p:txBody>
      </p:sp>
      <p:sp>
        <p:nvSpPr>
          <p:cNvPr id="168" name="Google Shape;168;p22"/>
          <p:cNvSpPr txBox="1"/>
          <p:nvPr>
            <p:ph idx="1" type="body"/>
          </p:nvPr>
        </p:nvSpPr>
        <p:spPr>
          <a:xfrm>
            <a:off x="351875" y="2211175"/>
            <a:ext cx="3785400" cy="2626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Phenol-chloroform protocol most efficient to  remove </a:t>
            </a:r>
            <a:r>
              <a:rPr lang="en" sz="1600">
                <a:solidFill>
                  <a:srgbClr val="000000"/>
                </a:solidFill>
              </a:rPr>
              <a:t>proteins</a:t>
            </a:r>
            <a:r>
              <a:rPr lang="en" sz="1600">
                <a:solidFill>
                  <a:srgbClr val="000000"/>
                </a:solidFill>
              </a:rPr>
              <a:t> and </a:t>
            </a:r>
            <a:r>
              <a:rPr lang="en" sz="1600">
                <a:solidFill>
                  <a:srgbClr val="000000"/>
                </a:solidFill>
              </a:rPr>
              <a:t>polysaccharides</a:t>
            </a:r>
            <a:r>
              <a:rPr lang="en" sz="1600">
                <a:solidFill>
                  <a:srgbClr val="000000"/>
                </a:solidFill>
              </a:rPr>
              <a:t> </a:t>
            </a:r>
            <a:endParaRPr sz="1600">
              <a:solidFill>
                <a:srgbClr val="000000"/>
              </a:solidFill>
            </a:endParaRPr>
          </a:p>
          <a:p>
            <a:pPr indent="-330200" lvl="0" marL="457200" rtl="0" algn="l">
              <a:spcBef>
                <a:spcPts val="0"/>
              </a:spcBef>
              <a:spcAft>
                <a:spcPts val="0"/>
              </a:spcAft>
              <a:buSzPts val="1600"/>
              <a:buChar char="●"/>
            </a:pPr>
            <a:r>
              <a:rPr lang="en" sz="1600">
                <a:solidFill>
                  <a:srgbClr val="000000"/>
                </a:solidFill>
              </a:rPr>
              <a:t>Mucopolysaccharides</a:t>
            </a:r>
            <a:r>
              <a:rPr lang="en" sz="1600">
                <a:solidFill>
                  <a:srgbClr val="FF0000"/>
                </a:solidFill>
              </a:rPr>
              <a:t> </a:t>
            </a:r>
            <a:r>
              <a:rPr lang="en" sz="1600">
                <a:solidFill>
                  <a:srgbClr val="000000"/>
                </a:solidFill>
              </a:rPr>
              <a:t>are PCR inhibitors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CTAB binds to mucopolysaccharides </a:t>
            </a:r>
            <a:endParaRPr sz="1600">
              <a:solidFill>
                <a:srgbClr val="000000"/>
              </a:solidFill>
            </a:endParaRPr>
          </a:p>
        </p:txBody>
      </p:sp>
      <p:sp>
        <p:nvSpPr>
          <p:cNvPr id="169" name="Google Shape;169;p22"/>
          <p:cNvSpPr txBox="1"/>
          <p:nvPr/>
        </p:nvSpPr>
        <p:spPr>
          <a:xfrm>
            <a:off x="4395100" y="632850"/>
            <a:ext cx="4716900" cy="40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t>WORKFLOW</a:t>
            </a:r>
            <a:endParaRPr b="1" i="1"/>
          </a:p>
          <a:p>
            <a:pPr indent="0" lvl="0" marL="0" rtl="0" algn="l">
              <a:spcBef>
                <a:spcPts val="0"/>
              </a:spcBef>
              <a:spcAft>
                <a:spcPts val="0"/>
              </a:spcAft>
              <a:buNone/>
            </a:pPr>
            <a:r>
              <a:rPr lang="en"/>
              <a:t>Add T.E., 10%SDS, and homogenization beads to tissue sample. Shake vigorously.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Add NaCl and CTAB and incubate for 10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Add proteinase K and incubate for 1 hour.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Alternate between adding chloroform:isoamyl and phenol-chloroform, putting liquid layer into a new tube each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Add isopropanol to precipitate DNA, then add ethanol to wash.</a:t>
            </a:r>
            <a:endParaRPr/>
          </a:p>
          <a:p>
            <a:pPr indent="0" lvl="0" marL="0" rtl="0" algn="l">
              <a:spcBef>
                <a:spcPts val="0"/>
              </a:spcBef>
              <a:spcAft>
                <a:spcPts val="0"/>
              </a:spcAft>
              <a:buNone/>
            </a:pPr>
            <a:r>
              <a:t/>
            </a:r>
            <a:endParaRPr/>
          </a:p>
        </p:txBody>
      </p:sp>
      <p:sp>
        <p:nvSpPr>
          <p:cNvPr id="170" name="Google Shape;170;p22"/>
          <p:cNvSpPr/>
          <p:nvPr/>
        </p:nvSpPr>
        <p:spPr>
          <a:xfrm>
            <a:off x="6508575" y="1377175"/>
            <a:ext cx="339300" cy="366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6508575" y="2062975"/>
            <a:ext cx="339300" cy="366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6508575" y="2672575"/>
            <a:ext cx="339300" cy="366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6508575" y="3586975"/>
            <a:ext cx="339300" cy="366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txBox="1"/>
          <p:nvPr/>
        </p:nvSpPr>
        <p:spPr>
          <a:xfrm>
            <a:off x="4576150" y="4609400"/>
            <a:ext cx="4354800" cy="45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Lato"/>
                <a:ea typeface="Lato"/>
                <a:cs typeface="Lato"/>
                <a:sym typeface="Lato"/>
              </a:rPr>
              <a:t>Nishiguchi et al  2002, Sokolov 2000, Theodorakis 2014 and Winnepenninckx et al 1993</a:t>
            </a:r>
            <a:endParaRPr>
              <a:latin typeface="Lato"/>
              <a:ea typeface="Lato"/>
              <a:cs typeface="Lato"/>
              <a:sym typeface="Lato"/>
            </a:endParaRPr>
          </a:p>
        </p:txBody>
      </p:sp>
      <p:pic>
        <p:nvPicPr>
          <p:cNvPr id="175" name="Google Shape;175;p22" title="Slide 11.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 of Parasite samples </a:t>
            </a:r>
            <a:endParaRPr/>
          </a:p>
        </p:txBody>
      </p:sp>
      <p:sp>
        <p:nvSpPr>
          <p:cNvPr id="181" name="Google Shape;181;p23"/>
          <p:cNvSpPr txBox="1"/>
          <p:nvPr>
            <p:ph idx="1" type="body"/>
          </p:nvPr>
        </p:nvSpPr>
        <p:spPr>
          <a:xfrm>
            <a:off x="729450" y="2078875"/>
            <a:ext cx="3842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The separated parasite samples were isolated using Qiagen’s DNeasy Blood + Tissue Kit. </a:t>
            </a:r>
            <a:endParaRPr/>
          </a:p>
          <a:p>
            <a:pPr indent="-311150" lvl="0" marL="457200" rtl="0" algn="l">
              <a:spcBef>
                <a:spcPts val="1000"/>
              </a:spcBef>
              <a:spcAft>
                <a:spcPts val="1000"/>
              </a:spcAft>
              <a:buSzPts val="1300"/>
              <a:buChar char="●"/>
            </a:pPr>
            <a:r>
              <a:rPr lang="en"/>
              <a:t>The samples were washed twice with water to remove snail tissue </a:t>
            </a:r>
            <a:r>
              <a:rPr lang="en"/>
              <a:t>remnants, then the manufacturer’s protocol was followed.</a:t>
            </a:r>
            <a:r>
              <a:rPr lang="en"/>
              <a:t> </a:t>
            </a:r>
            <a:endParaRPr/>
          </a:p>
        </p:txBody>
      </p:sp>
      <p:pic>
        <p:nvPicPr>
          <p:cNvPr id="182" name="Google Shape;182;p23"/>
          <p:cNvPicPr preferRelativeResize="0"/>
          <p:nvPr/>
        </p:nvPicPr>
        <p:blipFill>
          <a:blip r:embed="rId3">
            <a:alphaModFix/>
          </a:blip>
          <a:stretch>
            <a:fillRect/>
          </a:stretch>
        </p:blipFill>
        <p:spPr>
          <a:xfrm>
            <a:off x="4572000" y="1940150"/>
            <a:ext cx="4267051" cy="2399815"/>
          </a:xfrm>
          <a:prstGeom prst="rect">
            <a:avLst/>
          </a:prstGeom>
          <a:noFill/>
          <a:ln>
            <a:noFill/>
          </a:ln>
        </p:spPr>
      </p:pic>
      <p:sp>
        <p:nvSpPr>
          <p:cNvPr id="183" name="Google Shape;183;p23"/>
          <p:cNvSpPr txBox="1"/>
          <p:nvPr/>
        </p:nvSpPr>
        <p:spPr>
          <a:xfrm>
            <a:off x="4572000" y="4304875"/>
            <a:ext cx="42672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https://www.qiagen.com/br/products/top-sellers/dneasy-blood-and-tissue-kit/#orderinginformation</a:t>
            </a:r>
            <a:endParaRPr sz="1100">
              <a:latin typeface="Lato"/>
              <a:ea typeface="Lato"/>
              <a:cs typeface="Lato"/>
              <a:sym typeface="Lato"/>
            </a:endParaRPr>
          </a:p>
        </p:txBody>
      </p:sp>
      <p:pic>
        <p:nvPicPr>
          <p:cNvPr id="184" name="Google Shape;184;p23" title="Quest Slide 11 Take 2.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PCR of Bacteria</a:t>
            </a:r>
            <a:endParaRPr/>
          </a:p>
        </p:txBody>
      </p:sp>
      <p:sp>
        <p:nvSpPr>
          <p:cNvPr id="190" name="Google Shape;190;p24"/>
          <p:cNvSpPr txBox="1"/>
          <p:nvPr>
            <p:ph idx="1" type="body"/>
          </p:nvPr>
        </p:nvSpPr>
        <p:spPr>
          <a:xfrm>
            <a:off x="729450" y="1850275"/>
            <a:ext cx="3842700" cy="3062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Uses primers and </a:t>
            </a:r>
            <a:r>
              <a:rPr lang="en">
                <a:solidFill>
                  <a:srgbClr val="000000"/>
                </a:solidFill>
              </a:rPr>
              <a:t>enzymes to copy specific fragments of </a:t>
            </a:r>
            <a:r>
              <a:rPr lang="en">
                <a:solidFill>
                  <a:srgbClr val="000000"/>
                </a:solidFill>
              </a:rPr>
              <a:t> DNA</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Used to amplify the 16s gene that is common to most bacterial species </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Was unsuccessful, mostly likely due to proportion</a:t>
            </a:r>
            <a:endParaRPr>
              <a:solidFill>
                <a:srgbClr val="000000"/>
              </a:solidFill>
            </a:endParaRPr>
          </a:p>
          <a:p>
            <a:pPr indent="0" lvl="0" marL="0" rtl="0" algn="l">
              <a:spcBef>
                <a:spcPts val="1000"/>
              </a:spcBef>
              <a:spcAft>
                <a:spcPts val="0"/>
              </a:spcAft>
              <a:buNone/>
            </a:pPr>
            <a:br>
              <a:rPr lang="en">
                <a:solidFill>
                  <a:srgbClr val="000000"/>
                </a:solidFill>
              </a:rPr>
            </a:br>
            <a:endParaRPr>
              <a:solidFill>
                <a:srgbClr val="000000"/>
              </a:solidFill>
            </a:endParaRPr>
          </a:p>
          <a:p>
            <a:pPr indent="0" lvl="0" marL="0" rtl="0" algn="l">
              <a:spcBef>
                <a:spcPts val="1000"/>
              </a:spcBef>
              <a:spcAft>
                <a:spcPts val="0"/>
              </a:spcAft>
              <a:buNone/>
            </a:pPr>
            <a:r>
              <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grpSp>
        <p:nvGrpSpPr>
          <p:cNvPr id="191" name="Google Shape;191;p24"/>
          <p:cNvGrpSpPr/>
          <p:nvPr/>
        </p:nvGrpSpPr>
        <p:grpSpPr>
          <a:xfrm>
            <a:off x="4685097" y="1118940"/>
            <a:ext cx="3913523" cy="2550153"/>
            <a:chOff x="336875" y="433125"/>
            <a:chExt cx="6797851" cy="4006525"/>
          </a:xfrm>
        </p:grpSpPr>
        <p:pic>
          <p:nvPicPr>
            <p:cNvPr id="192" name="Google Shape;192;p24"/>
            <p:cNvPicPr preferRelativeResize="0"/>
            <p:nvPr/>
          </p:nvPicPr>
          <p:blipFill rotWithShape="1">
            <a:blip r:embed="rId3">
              <a:alphaModFix/>
            </a:blip>
            <a:srcRect b="5309" l="2581" r="2153" t="6202"/>
            <a:stretch/>
          </p:blipFill>
          <p:spPr>
            <a:xfrm>
              <a:off x="336875" y="433125"/>
              <a:ext cx="6797851" cy="4006525"/>
            </a:xfrm>
            <a:prstGeom prst="rect">
              <a:avLst/>
            </a:prstGeom>
            <a:noFill/>
            <a:ln>
              <a:noFill/>
            </a:ln>
          </p:spPr>
        </p:pic>
        <p:sp>
          <p:nvSpPr>
            <p:cNvPr id="193" name="Google Shape;193;p24"/>
            <p:cNvSpPr/>
            <p:nvPr/>
          </p:nvSpPr>
          <p:spPr>
            <a:xfrm>
              <a:off x="529400" y="950500"/>
              <a:ext cx="1395600" cy="721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778075" y="1207150"/>
              <a:ext cx="1395600" cy="20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24"/>
          <p:cNvSpPr txBox="1"/>
          <p:nvPr/>
        </p:nvSpPr>
        <p:spPr>
          <a:xfrm>
            <a:off x="5074400" y="3843450"/>
            <a:ext cx="3260400" cy="2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Adapted from </a:t>
            </a:r>
            <a:r>
              <a:rPr lang="en" sz="1100" u="sng">
                <a:solidFill>
                  <a:srgbClr val="0097A7"/>
                </a:solidFill>
                <a:hlinkClick r:id="rId4"/>
              </a:rPr>
              <a:t>https://www.repertoire.co.jp/</a:t>
            </a:r>
            <a:endParaRPr/>
          </a:p>
        </p:txBody>
      </p:sp>
      <p:pic>
        <p:nvPicPr>
          <p:cNvPr id="196" name="Google Shape;196;p24" title="Quest Slide 12 Take 2.mp3">
            <a:hlinkClick r:id="rId5"/>
          </p:cNvPr>
          <p:cNvPicPr preferRelativeResize="0"/>
          <p:nvPr/>
        </p:nvPicPr>
        <p:blipFill>
          <a:blip r:embed="rId6">
            <a:alphaModFix/>
          </a:blip>
          <a:stretch>
            <a:fillRect/>
          </a:stretch>
        </p:blipFill>
        <p:spPr>
          <a:xfrm>
            <a:off x="4724550" y="4592050"/>
            <a:ext cx="399050" cy="399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PCR of Parasites</a:t>
            </a:r>
            <a:endParaRPr/>
          </a:p>
        </p:txBody>
      </p:sp>
      <p:sp>
        <p:nvSpPr>
          <p:cNvPr id="202" name="Google Shape;202;p25"/>
          <p:cNvSpPr txBox="1"/>
          <p:nvPr>
            <p:ph idx="1" type="body"/>
          </p:nvPr>
        </p:nvSpPr>
        <p:spPr>
          <a:xfrm>
            <a:off x="729450" y="1850275"/>
            <a:ext cx="3842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18s rRNA gene was targeted</a:t>
            </a:r>
            <a:endParaRPr/>
          </a:p>
          <a:p>
            <a:pPr indent="-311150" lvl="0" marL="457200" rtl="0" algn="l">
              <a:spcBef>
                <a:spcPts val="1000"/>
              </a:spcBef>
              <a:spcAft>
                <a:spcPts val="0"/>
              </a:spcAft>
              <a:buSzPts val="1300"/>
              <a:buChar char="●"/>
            </a:pPr>
            <a:r>
              <a:rPr lang="en"/>
              <a:t>First tested primers for qPCR, this failed</a:t>
            </a:r>
            <a:endParaRPr/>
          </a:p>
          <a:p>
            <a:pPr indent="-311150" lvl="0" marL="457200" rtl="0" algn="l">
              <a:spcBef>
                <a:spcPts val="1000"/>
              </a:spcBef>
              <a:spcAft>
                <a:spcPts val="1000"/>
              </a:spcAft>
              <a:buSzPts val="1300"/>
              <a:buChar char="●"/>
            </a:pPr>
            <a:r>
              <a:rPr lang="en"/>
              <a:t>Used a different primer pair to target whole gene in separated parasites, this was successful</a:t>
            </a:r>
            <a:endParaRPr/>
          </a:p>
        </p:txBody>
      </p:sp>
      <p:grpSp>
        <p:nvGrpSpPr>
          <p:cNvPr id="203" name="Google Shape;203;p25"/>
          <p:cNvGrpSpPr/>
          <p:nvPr/>
        </p:nvGrpSpPr>
        <p:grpSpPr>
          <a:xfrm>
            <a:off x="4685097" y="1118940"/>
            <a:ext cx="3913523" cy="2550153"/>
            <a:chOff x="336875" y="433125"/>
            <a:chExt cx="6797851" cy="4006525"/>
          </a:xfrm>
        </p:grpSpPr>
        <p:pic>
          <p:nvPicPr>
            <p:cNvPr id="204" name="Google Shape;204;p25"/>
            <p:cNvPicPr preferRelativeResize="0"/>
            <p:nvPr/>
          </p:nvPicPr>
          <p:blipFill rotWithShape="1">
            <a:blip r:embed="rId3">
              <a:alphaModFix/>
            </a:blip>
            <a:srcRect b="5309" l="2581" r="2153" t="6202"/>
            <a:stretch/>
          </p:blipFill>
          <p:spPr>
            <a:xfrm>
              <a:off x="336875" y="433125"/>
              <a:ext cx="6797851" cy="4006525"/>
            </a:xfrm>
            <a:prstGeom prst="rect">
              <a:avLst/>
            </a:prstGeom>
            <a:noFill/>
            <a:ln>
              <a:noFill/>
            </a:ln>
          </p:spPr>
        </p:pic>
        <p:sp>
          <p:nvSpPr>
            <p:cNvPr id="205" name="Google Shape;205;p25"/>
            <p:cNvSpPr/>
            <p:nvPr/>
          </p:nvSpPr>
          <p:spPr>
            <a:xfrm>
              <a:off x="529400" y="950500"/>
              <a:ext cx="1395600" cy="721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78075" y="1207150"/>
              <a:ext cx="1395600" cy="20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25"/>
          <p:cNvSpPr txBox="1"/>
          <p:nvPr/>
        </p:nvSpPr>
        <p:spPr>
          <a:xfrm>
            <a:off x="5229400" y="3895075"/>
            <a:ext cx="30000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Adapted from </a:t>
            </a:r>
            <a:r>
              <a:rPr lang="en" sz="1100" u="sng">
                <a:solidFill>
                  <a:srgbClr val="0097A7"/>
                </a:solidFill>
                <a:hlinkClick r:id="rId4"/>
              </a:rPr>
              <a:t>https://www.repertoire.co.jp</a:t>
            </a:r>
            <a:endParaRPr/>
          </a:p>
        </p:txBody>
      </p:sp>
      <p:pic>
        <p:nvPicPr>
          <p:cNvPr id="208" name="Google Shape;208;p25" title="Quest Slide 13 Take 2.mp3">
            <a:hlinkClick r:id="rId5"/>
          </p:cNvPr>
          <p:cNvPicPr preferRelativeResize="0"/>
          <p:nvPr/>
        </p:nvPicPr>
        <p:blipFill>
          <a:blip r:embed="rId6">
            <a:alphaModFix/>
          </a:blip>
          <a:stretch>
            <a:fillRect/>
          </a:stretch>
        </p:blipFill>
        <p:spPr>
          <a:xfrm>
            <a:off x="152400" y="4592050"/>
            <a:ext cx="399050" cy="399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Sequence A</a:t>
            </a:r>
            <a:r>
              <a:rPr lang="en"/>
              <a:t>nalysis</a:t>
            </a:r>
            <a:r>
              <a:rPr lang="en"/>
              <a:t> and Identification</a:t>
            </a:r>
            <a:endParaRPr/>
          </a:p>
        </p:txBody>
      </p:sp>
      <p:sp>
        <p:nvSpPr>
          <p:cNvPr id="214" name="Google Shape;214;p26"/>
          <p:cNvSpPr txBox="1"/>
          <p:nvPr>
            <p:ph idx="1" type="body"/>
          </p:nvPr>
        </p:nvSpPr>
        <p:spPr>
          <a:xfrm>
            <a:off x="729450" y="2078875"/>
            <a:ext cx="3842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The PCR result were purified using </a:t>
            </a:r>
            <a:r>
              <a:rPr lang="en">
                <a:solidFill>
                  <a:srgbClr val="000000"/>
                </a:solidFill>
              </a:rPr>
              <a:t>GeneJET PCR Purification Kit. </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Sequences were outsourced</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Used BLASTn default settings to identify the sequences</a:t>
            </a:r>
            <a:endParaRPr>
              <a:solidFill>
                <a:srgbClr val="000000"/>
              </a:solidFill>
            </a:endParaRPr>
          </a:p>
          <a:p>
            <a:pPr indent="-311150" lvl="0" marL="457200" rtl="0" algn="l">
              <a:spcBef>
                <a:spcPts val="1000"/>
              </a:spcBef>
              <a:spcAft>
                <a:spcPts val="1000"/>
              </a:spcAft>
              <a:buClr>
                <a:srgbClr val="000000"/>
              </a:buClr>
              <a:buSzPts val="1300"/>
              <a:buChar char="●"/>
            </a:pPr>
            <a:r>
              <a:rPr lang="en">
                <a:solidFill>
                  <a:srgbClr val="000000"/>
                </a:solidFill>
              </a:rPr>
              <a:t>Three sequences were </a:t>
            </a:r>
            <a:r>
              <a:rPr lang="en">
                <a:solidFill>
                  <a:srgbClr val="000000"/>
                </a:solidFill>
              </a:rPr>
              <a:t>analyzed</a:t>
            </a:r>
            <a:r>
              <a:rPr lang="en">
                <a:solidFill>
                  <a:srgbClr val="000000"/>
                </a:solidFill>
              </a:rPr>
              <a:t> for each sample → the forward, reverse, and joined</a:t>
            </a:r>
            <a:endParaRPr>
              <a:solidFill>
                <a:srgbClr val="000000"/>
              </a:solidFill>
            </a:endParaRPr>
          </a:p>
        </p:txBody>
      </p:sp>
      <p:sp>
        <p:nvSpPr>
          <p:cNvPr id="215" name="Google Shape;215;p26"/>
          <p:cNvSpPr txBox="1"/>
          <p:nvPr/>
        </p:nvSpPr>
        <p:spPr>
          <a:xfrm>
            <a:off x="5035000" y="1861075"/>
            <a:ext cx="3665100" cy="208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F: 5’ - ATGTACAGTAGTAG - 3’</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R: 3’ - ACTGGACATGATGA - 5’</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F: 5’ - ATGTACAGT</a:t>
            </a:r>
            <a:r>
              <a:rPr b="1" lang="en">
                <a:latin typeface="Lato"/>
                <a:ea typeface="Lato"/>
                <a:cs typeface="Lato"/>
                <a:sym typeface="Lato"/>
              </a:rPr>
              <a:t>AGTAG</a:t>
            </a:r>
            <a:r>
              <a:rPr lang="en">
                <a:latin typeface="Lato"/>
                <a:ea typeface="Lato"/>
                <a:cs typeface="Lato"/>
                <a:sym typeface="Lato"/>
              </a:rPr>
              <a:t> - 3’</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RC: 5’ - </a:t>
            </a:r>
            <a:r>
              <a:rPr b="1" lang="en">
                <a:latin typeface="Lato"/>
                <a:ea typeface="Lato"/>
                <a:cs typeface="Lato"/>
                <a:sym typeface="Lato"/>
              </a:rPr>
              <a:t>AGTAG</a:t>
            </a:r>
            <a:r>
              <a:rPr lang="en">
                <a:latin typeface="Lato"/>
                <a:ea typeface="Lato"/>
                <a:cs typeface="Lato"/>
                <a:sym typeface="Lato"/>
              </a:rPr>
              <a:t>TACAGGTCA- 3’</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Joined Sequence:</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5’ -ATGTACAGT</a:t>
            </a:r>
            <a:r>
              <a:rPr b="1" lang="en">
                <a:latin typeface="Lato"/>
                <a:ea typeface="Lato"/>
                <a:cs typeface="Lato"/>
                <a:sym typeface="Lato"/>
              </a:rPr>
              <a:t>AGTAG</a:t>
            </a:r>
            <a:r>
              <a:rPr lang="en">
                <a:latin typeface="Lato"/>
                <a:ea typeface="Lato"/>
                <a:cs typeface="Lato"/>
                <a:sym typeface="Lato"/>
              </a:rPr>
              <a:t>TACAGGTCA- 3’</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216" name="Google Shape;216;p26"/>
          <p:cNvSpPr/>
          <p:nvPr/>
        </p:nvSpPr>
        <p:spPr>
          <a:xfrm>
            <a:off x="6749500" y="2429300"/>
            <a:ext cx="236100" cy="248400"/>
          </a:xfrm>
          <a:prstGeom prst="downArrow">
            <a:avLst>
              <a:gd fmla="val 26088" name="adj1"/>
              <a:gd fmla="val 47187"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p:cNvSpPr/>
          <p:nvPr/>
        </p:nvSpPr>
        <p:spPr>
          <a:xfrm>
            <a:off x="6749500" y="3572300"/>
            <a:ext cx="236100" cy="248400"/>
          </a:xfrm>
          <a:prstGeom prst="downArrow">
            <a:avLst>
              <a:gd fmla="val 26088" name="adj1"/>
              <a:gd fmla="val 47187"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26" title="Quest Slide 14 Take 2.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224" name="Google Shape;224;p27"/>
          <p:cNvSpPr txBox="1"/>
          <p:nvPr>
            <p:ph idx="1" type="body"/>
          </p:nvPr>
        </p:nvSpPr>
        <p:spPr>
          <a:xfrm>
            <a:off x="729450" y="1926475"/>
            <a:ext cx="3842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Three digeneans</a:t>
            </a:r>
            <a:r>
              <a:rPr i="1" lang="en" sz="1600">
                <a:solidFill>
                  <a:srgbClr val="000000"/>
                </a:solidFill>
              </a:rPr>
              <a:t> </a:t>
            </a:r>
            <a:r>
              <a:rPr lang="en" sz="1600">
                <a:solidFill>
                  <a:srgbClr val="000000"/>
                </a:solidFill>
              </a:rPr>
              <a:t>were identified: </a:t>
            </a:r>
            <a:r>
              <a:rPr i="1" lang="en" sz="1600">
                <a:solidFill>
                  <a:srgbClr val="000000"/>
                </a:solidFill>
              </a:rPr>
              <a:t>Lecithodendriidae </a:t>
            </a:r>
            <a:r>
              <a:rPr lang="en" sz="1600">
                <a:solidFill>
                  <a:srgbClr val="000000"/>
                </a:solidFill>
              </a:rPr>
              <a:t>sp. PAFlukeA, </a:t>
            </a:r>
            <a:r>
              <a:rPr i="1" lang="en" sz="1600">
                <a:solidFill>
                  <a:srgbClr val="000000"/>
                </a:solidFill>
              </a:rPr>
              <a:t>Braunina condiformis, </a:t>
            </a:r>
            <a:r>
              <a:rPr lang="en" sz="1600">
                <a:solidFill>
                  <a:srgbClr val="000000"/>
                </a:solidFill>
              </a:rPr>
              <a:t>and </a:t>
            </a:r>
            <a:r>
              <a:rPr i="1" lang="en" sz="1600">
                <a:solidFill>
                  <a:srgbClr val="000000"/>
                </a:solidFill>
              </a:rPr>
              <a:t>Collyriclum faba</a:t>
            </a:r>
            <a:endParaRPr i="1" sz="1600">
              <a:solidFill>
                <a:srgbClr val="000000"/>
              </a:solidFill>
            </a:endParaRPr>
          </a:p>
          <a:p>
            <a:pPr indent="-330200" lvl="0" marL="457200" rtl="0" algn="l">
              <a:spcBef>
                <a:spcPts val="1000"/>
              </a:spcBef>
              <a:spcAft>
                <a:spcPts val="0"/>
              </a:spcAft>
              <a:buClr>
                <a:srgbClr val="000000"/>
              </a:buClr>
              <a:buSzPts val="1600"/>
              <a:buChar char="●"/>
            </a:pPr>
            <a:r>
              <a:rPr lang="en" sz="1600">
                <a:solidFill>
                  <a:srgbClr val="000000"/>
                </a:solidFill>
              </a:rPr>
              <a:t>Some samples returned with high background, indicative of multiple PCR products</a:t>
            </a:r>
            <a:endParaRPr sz="1600">
              <a:solidFill>
                <a:srgbClr val="000000"/>
              </a:solidFill>
            </a:endParaRPr>
          </a:p>
          <a:p>
            <a:pPr indent="-330200" lvl="0" marL="457200" rtl="0" algn="l">
              <a:spcBef>
                <a:spcPts val="1000"/>
              </a:spcBef>
              <a:spcAft>
                <a:spcPts val="1000"/>
              </a:spcAft>
              <a:buClr>
                <a:srgbClr val="000000"/>
              </a:buClr>
              <a:buSzPts val="1600"/>
              <a:buChar char="●"/>
            </a:pPr>
            <a:r>
              <a:rPr lang="en" sz="1600">
                <a:solidFill>
                  <a:srgbClr val="000000"/>
                </a:solidFill>
              </a:rPr>
              <a:t>Some samples returned as </a:t>
            </a:r>
            <a:r>
              <a:rPr i="1" lang="en" sz="1600">
                <a:solidFill>
                  <a:srgbClr val="000000"/>
                </a:solidFill>
              </a:rPr>
              <a:t>Batillaria cumingi</a:t>
            </a:r>
            <a:r>
              <a:rPr lang="en" sz="1600">
                <a:solidFill>
                  <a:srgbClr val="000000"/>
                </a:solidFill>
              </a:rPr>
              <a:t>, a snail species</a:t>
            </a:r>
            <a:endParaRPr/>
          </a:p>
        </p:txBody>
      </p:sp>
      <p:pic>
        <p:nvPicPr>
          <p:cNvPr id="225" name="Google Shape;225;p27"/>
          <p:cNvPicPr preferRelativeResize="0"/>
          <p:nvPr/>
        </p:nvPicPr>
        <p:blipFill>
          <a:blip r:embed="rId3">
            <a:alphaModFix/>
          </a:blip>
          <a:stretch>
            <a:fillRect/>
          </a:stretch>
        </p:blipFill>
        <p:spPr>
          <a:xfrm>
            <a:off x="4572000" y="1545450"/>
            <a:ext cx="4267050" cy="2599673"/>
          </a:xfrm>
          <a:prstGeom prst="rect">
            <a:avLst/>
          </a:prstGeom>
          <a:noFill/>
          <a:ln>
            <a:noFill/>
          </a:ln>
        </p:spPr>
      </p:pic>
      <p:sp>
        <p:nvSpPr>
          <p:cNvPr id="226" name="Google Shape;226;p27"/>
          <p:cNvSpPr txBox="1"/>
          <p:nvPr/>
        </p:nvSpPr>
        <p:spPr>
          <a:xfrm>
            <a:off x="4572150" y="4271725"/>
            <a:ext cx="4267200" cy="5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Lato"/>
                <a:ea typeface="Lato"/>
                <a:cs typeface="Lato"/>
                <a:sym typeface="Lato"/>
              </a:rPr>
              <a:t>The top blast hits of the joined sequences with the percent identity of each individual. </a:t>
            </a:r>
            <a:endParaRPr i="1">
              <a:latin typeface="Lato"/>
              <a:ea typeface="Lato"/>
              <a:cs typeface="Lato"/>
              <a:sym typeface="Lato"/>
            </a:endParaRPr>
          </a:p>
        </p:txBody>
      </p:sp>
      <p:pic>
        <p:nvPicPr>
          <p:cNvPr id="227" name="Google Shape;227;p27" title="Quest Slide 15 Take 2.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Lecithodendriidae sp. PAFlukeA</a:t>
            </a:r>
            <a:endParaRPr i="1"/>
          </a:p>
        </p:txBody>
      </p:sp>
      <p:sp>
        <p:nvSpPr>
          <p:cNvPr id="233" name="Google Shape;233;p28"/>
          <p:cNvSpPr txBox="1"/>
          <p:nvPr>
            <p:ph idx="1" type="body"/>
          </p:nvPr>
        </p:nvSpPr>
        <p:spPr>
          <a:xfrm>
            <a:off x="729450" y="2089625"/>
            <a:ext cx="33960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Specimens only identified up to Family</a:t>
            </a:r>
            <a:endParaRPr sz="1600"/>
          </a:p>
          <a:p>
            <a:pPr indent="-330200" lvl="0" marL="457200" rtl="0" algn="l">
              <a:spcBef>
                <a:spcPts val="0"/>
              </a:spcBef>
              <a:spcAft>
                <a:spcPts val="0"/>
              </a:spcAft>
              <a:buSzPts val="1600"/>
              <a:buChar char="●"/>
            </a:pPr>
            <a:r>
              <a:rPr lang="en" sz="1600"/>
              <a:t>Mainly parasitize bats and occasionally birds (Lotz, J. M. &amp; Font, W. F., 2008)</a:t>
            </a:r>
            <a:endParaRPr sz="1600"/>
          </a:p>
        </p:txBody>
      </p:sp>
      <p:pic>
        <p:nvPicPr>
          <p:cNvPr id="234" name="Google Shape;234;p28"/>
          <p:cNvPicPr preferRelativeResize="0"/>
          <p:nvPr/>
        </p:nvPicPr>
        <p:blipFill>
          <a:blip r:embed="rId3">
            <a:alphaModFix/>
          </a:blip>
          <a:stretch>
            <a:fillRect/>
          </a:stretch>
        </p:blipFill>
        <p:spPr>
          <a:xfrm>
            <a:off x="4202825" y="1853850"/>
            <a:ext cx="4713749" cy="2631122"/>
          </a:xfrm>
          <a:prstGeom prst="rect">
            <a:avLst/>
          </a:prstGeom>
          <a:noFill/>
          <a:ln>
            <a:noFill/>
          </a:ln>
        </p:spPr>
      </p:pic>
      <p:sp>
        <p:nvSpPr>
          <p:cNvPr id="235" name="Google Shape;235;p28"/>
          <p:cNvSpPr txBox="1"/>
          <p:nvPr/>
        </p:nvSpPr>
        <p:spPr>
          <a:xfrm>
            <a:off x="4202825" y="4421975"/>
            <a:ext cx="4713900" cy="1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https://www.itis.gov/servlet/SingleRpt/SingleRpt?search_topic=TSN&amp;search_value=56498#null</a:t>
            </a:r>
            <a:endParaRPr sz="1000">
              <a:latin typeface="Lato"/>
              <a:ea typeface="Lato"/>
              <a:cs typeface="Lato"/>
              <a:sym typeface="Lato"/>
            </a:endParaRPr>
          </a:p>
        </p:txBody>
      </p:sp>
      <p:pic>
        <p:nvPicPr>
          <p:cNvPr id="236" name="Google Shape;236;p28" title="Quest Slide 16 Take 2.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Braunina cordiformis</a:t>
            </a:r>
            <a:endParaRPr i="1"/>
          </a:p>
        </p:txBody>
      </p:sp>
      <p:sp>
        <p:nvSpPr>
          <p:cNvPr id="242" name="Google Shape;242;p29"/>
          <p:cNvSpPr txBox="1"/>
          <p:nvPr>
            <p:ph idx="1" type="body"/>
          </p:nvPr>
        </p:nvSpPr>
        <p:spPr>
          <a:xfrm>
            <a:off x="729450" y="2078875"/>
            <a:ext cx="3842700" cy="2530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Observed</a:t>
            </a:r>
            <a:r>
              <a:rPr lang="en" sz="1600"/>
              <a:t> as the vermiform sporocysts</a:t>
            </a:r>
            <a:endParaRPr sz="1600"/>
          </a:p>
          <a:p>
            <a:pPr indent="-330200" lvl="0" marL="457200" rtl="0" algn="l">
              <a:spcBef>
                <a:spcPts val="0"/>
              </a:spcBef>
              <a:spcAft>
                <a:spcPts val="0"/>
              </a:spcAft>
              <a:buSzPts val="1600"/>
              <a:buChar char="●"/>
            </a:pPr>
            <a:r>
              <a:rPr lang="en" sz="1600"/>
              <a:t>Most of the literature involves dolphin hosts</a:t>
            </a:r>
            <a:endParaRPr sz="1600"/>
          </a:p>
          <a:p>
            <a:pPr indent="-330200" lvl="0" marL="457200" rtl="0" algn="l">
              <a:spcBef>
                <a:spcPts val="0"/>
              </a:spcBef>
              <a:spcAft>
                <a:spcPts val="0"/>
              </a:spcAft>
              <a:buSzPts val="1600"/>
              <a:buChar char="●"/>
            </a:pPr>
            <a:r>
              <a:rPr lang="en" sz="1600"/>
              <a:t>We most likely found a close relative.</a:t>
            </a:r>
            <a:endParaRPr sz="1600"/>
          </a:p>
        </p:txBody>
      </p:sp>
      <p:pic>
        <p:nvPicPr>
          <p:cNvPr id="243" name="Google Shape;243;p29" title="MVI_0176.MOV">
            <a:hlinkClick r:id="rId3"/>
          </p:cNvPr>
          <p:cNvPicPr preferRelativeResize="0"/>
          <p:nvPr/>
        </p:nvPicPr>
        <p:blipFill>
          <a:blip r:embed="rId4">
            <a:alphaModFix/>
          </a:blip>
          <a:stretch>
            <a:fillRect/>
          </a:stretch>
        </p:blipFill>
        <p:spPr>
          <a:xfrm>
            <a:off x="5067877" y="777575"/>
            <a:ext cx="3475376" cy="1954901"/>
          </a:xfrm>
          <a:prstGeom prst="rect">
            <a:avLst/>
          </a:prstGeom>
          <a:noFill/>
          <a:ln>
            <a:noFill/>
          </a:ln>
        </p:spPr>
      </p:pic>
      <p:pic>
        <p:nvPicPr>
          <p:cNvPr id="244" name="Google Shape;244;p29"/>
          <p:cNvPicPr preferRelativeResize="0"/>
          <p:nvPr/>
        </p:nvPicPr>
        <p:blipFill>
          <a:blip r:embed="rId5">
            <a:alphaModFix/>
          </a:blip>
          <a:stretch>
            <a:fillRect/>
          </a:stretch>
        </p:blipFill>
        <p:spPr>
          <a:xfrm>
            <a:off x="5438100" y="2775475"/>
            <a:ext cx="2586201" cy="1444250"/>
          </a:xfrm>
          <a:prstGeom prst="rect">
            <a:avLst/>
          </a:prstGeom>
          <a:noFill/>
          <a:ln>
            <a:noFill/>
          </a:ln>
        </p:spPr>
      </p:pic>
      <p:sp>
        <p:nvSpPr>
          <p:cNvPr id="245" name="Google Shape;245;p29"/>
          <p:cNvSpPr txBox="1"/>
          <p:nvPr/>
        </p:nvSpPr>
        <p:spPr>
          <a:xfrm>
            <a:off x="5391063" y="4262725"/>
            <a:ext cx="28290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6"/>
              </a:rPr>
              <a:t>https://www.biolib.cz/en/taxon/id82031/</a:t>
            </a:r>
            <a:endParaRPr sz="1000">
              <a:latin typeface="Lato"/>
              <a:ea typeface="Lato"/>
              <a:cs typeface="Lato"/>
              <a:sym typeface="Lato"/>
            </a:endParaRPr>
          </a:p>
        </p:txBody>
      </p:sp>
      <p:pic>
        <p:nvPicPr>
          <p:cNvPr id="246" name="Google Shape;246;p29" title="Quest Slide 17 take 2.mp3">
            <a:hlinkClick r:id="rId7"/>
          </p:cNvPr>
          <p:cNvPicPr preferRelativeResize="0"/>
          <p:nvPr/>
        </p:nvPicPr>
        <p:blipFill>
          <a:blip r:embed="rId8">
            <a:alphaModFix/>
          </a:blip>
          <a:stretch>
            <a:fillRect/>
          </a:stretch>
        </p:blipFill>
        <p:spPr>
          <a:xfrm>
            <a:off x="152400" y="152400"/>
            <a:ext cx="457200"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Collyriclum faba </a:t>
            </a:r>
            <a:endParaRPr i="1"/>
          </a:p>
        </p:txBody>
      </p:sp>
      <p:sp>
        <p:nvSpPr>
          <p:cNvPr id="252" name="Google Shape;252;p30"/>
          <p:cNvSpPr txBox="1"/>
          <p:nvPr>
            <p:ph idx="1" type="body"/>
          </p:nvPr>
        </p:nvSpPr>
        <p:spPr>
          <a:xfrm>
            <a:off x="729450" y="2078875"/>
            <a:ext cx="414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Infects birds</a:t>
            </a:r>
            <a:endParaRPr sz="1600"/>
          </a:p>
          <a:p>
            <a:pPr indent="-330200" lvl="0" marL="457200" rtl="0" algn="l">
              <a:spcBef>
                <a:spcPts val="0"/>
              </a:spcBef>
              <a:spcAft>
                <a:spcPts val="0"/>
              </a:spcAft>
              <a:buSzPts val="1600"/>
              <a:buChar char="●"/>
            </a:pPr>
            <a:r>
              <a:rPr lang="en" sz="1600"/>
              <a:t>A study by </a:t>
            </a:r>
            <a:r>
              <a:rPr lang="en" sz="1600">
                <a:solidFill>
                  <a:srgbClr val="333333"/>
                </a:solidFill>
                <a:highlight>
                  <a:srgbClr val="FFFFFF"/>
                </a:highlight>
              </a:rPr>
              <a:t>Heneberg et al. (2015) described the complete lifecycle of a Central European population. </a:t>
            </a:r>
            <a:endParaRPr sz="1600">
              <a:solidFill>
                <a:srgbClr val="333333"/>
              </a:solidFill>
              <a:highlight>
                <a:srgbClr val="FFFFFF"/>
              </a:highlight>
            </a:endParaRPr>
          </a:p>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Was observed to have two intermediate hosts, a snail and a mayfly</a:t>
            </a:r>
            <a:endParaRPr sz="1600">
              <a:solidFill>
                <a:srgbClr val="333333"/>
              </a:solidFill>
              <a:highlight>
                <a:srgbClr val="FFFFFF"/>
              </a:highlight>
            </a:endParaRPr>
          </a:p>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In </a:t>
            </a:r>
            <a:r>
              <a:rPr lang="en" sz="1600">
                <a:solidFill>
                  <a:srgbClr val="333333"/>
                </a:solidFill>
                <a:highlight>
                  <a:srgbClr val="FFFFFF"/>
                </a:highlight>
              </a:rPr>
              <a:t>definitive</a:t>
            </a:r>
            <a:r>
              <a:rPr lang="en" sz="1600">
                <a:solidFill>
                  <a:srgbClr val="333333"/>
                </a:solidFill>
                <a:highlight>
                  <a:srgbClr val="FFFFFF"/>
                </a:highlight>
              </a:rPr>
              <a:t> hosts, </a:t>
            </a:r>
            <a:r>
              <a:rPr i="1" lang="en" sz="1600">
                <a:solidFill>
                  <a:srgbClr val="333333"/>
                </a:solidFill>
                <a:highlight>
                  <a:srgbClr val="FFFFFF"/>
                </a:highlight>
              </a:rPr>
              <a:t>C. faba </a:t>
            </a:r>
            <a:r>
              <a:rPr lang="en" sz="1600">
                <a:solidFill>
                  <a:srgbClr val="333333"/>
                </a:solidFill>
                <a:highlight>
                  <a:srgbClr val="FFFFFF"/>
                </a:highlight>
              </a:rPr>
              <a:t>form cysts that can cause anemia and emaciation when abundant.</a:t>
            </a:r>
            <a:r>
              <a:rPr i="1" lang="en" sz="1600">
                <a:solidFill>
                  <a:srgbClr val="333333"/>
                </a:solidFill>
                <a:highlight>
                  <a:srgbClr val="FFFFFF"/>
                </a:highlight>
              </a:rPr>
              <a:t> </a:t>
            </a:r>
            <a:endParaRPr sz="1600">
              <a:solidFill>
                <a:srgbClr val="333333"/>
              </a:solidFill>
              <a:highlight>
                <a:srgbClr val="FFFFFF"/>
              </a:highlight>
            </a:endParaRPr>
          </a:p>
        </p:txBody>
      </p:sp>
      <p:sp>
        <p:nvSpPr>
          <p:cNvPr id="253" name="Google Shape;253;p30"/>
          <p:cNvSpPr txBox="1"/>
          <p:nvPr/>
        </p:nvSpPr>
        <p:spPr>
          <a:xfrm>
            <a:off x="7375800" y="4714800"/>
            <a:ext cx="1768200" cy="42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solidFill>
                  <a:srgbClr val="333333"/>
                </a:solidFill>
                <a:highlight>
                  <a:srgbClr val="FFFFFF"/>
                </a:highlight>
                <a:latin typeface="Roboto"/>
                <a:ea typeface="Roboto"/>
                <a:cs typeface="Roboto"/>
                <a:sym typeface="Roboto"/>
              </a:rPr>
              <a:t>(</a:t>
            </a:r>
            <a:r>
              <a:rPr lang="en" sz="1200">
                <a:solidFill>
                  <a:srgbClr val="333333"/>
                </a:solidFill>
                <a:highlight>
                  <a:srgbClr val="FFFFFF"/>
                </a:highlight>
                <a:latin typeface="Roboto"/>
                <a:ea typeface="Roboto"/>
                <a:cs typeface="Roboto"/>
                <a:sym typeface="Roboto"/>
              </a:rPr>
              <a:t>Heneberg et al., 2015)</a:t>
            </a:r>
            <a:endParaRPr>
              <a:latin typeface="Lato"/>
              <a:ea typeface="Lato"/>
              <a:cs typeface="Lato"/>
              <a:sym typeface="Lato"/>
            </a:endParaRPr>
          </a:p>
        </p:txBody>
      </p:sp>
      <p:pic>
        <p:nvPicPr>
          <p:cNvPr id="254" name="Google Shape;254;p30"/>
          <p:cNvPicPr preferRelativeResize="0"/>
          <p:nvPr/>
        </p:nvPicPr>
        <p:blipFill>
          <a:blip r:embed="rId3">
            <a:alphaModFix/>
          </a:blip>
          <a:stretch>
            <a:fillRect/>
          </a:stretch>
        </p:blipFill>
        <p:spPr>
          <a:xfrm>
            <a:off x="5934700" y="881046"/>
            <a:ext cx="3005701" cy="1690704"/>
          </a:xfrm>
          <a:prstGeom prst="rect">
            <a:avLst/>
          </a:prstGeom>
          <a:noFill/>
          <a:ln>
            <a:noFill/>
          </a:ln>
        </p:spPr>
      </p:pic>
      <p:pic>
        <p:nvPicPr>
          <p:cNvPr id="255" name="Google Shape;255;p30"/>
          <p:cNvPicPr preferRelativeResize="0"/>
          <p:nvPr/>
        </p:nvPicPr>
        <p:blipFill>
          <a:blip r:embed="rId4">
            <a:alphaModFix/>
          </a:blip>
          <a:stretch>
            <a:fillRect/>
          </a:stretch>
        </p:blipFill>
        <p:spPr>
          <a:xfrm>
            <a:off x="5050175" y="1853850"/>
            <a:ext cx="1149396" cy="2571701"/>
          </a:xfrm>
          <a:prstGeom prst="rect">
            <a:avLst/>
          </a:prstGeom>
          <a:noFill/>
          <a:ln>
            <a:noFill/>
          </a:ln>
        </p:spPr>
      </p:pic>
      <p:sp>
        <p:nvSpPr>
          <p:cNvPr id="256" name="Google Shape;256;p30"/>
          <p:cNvSpPr txBox="1"/>
          <p:nvPr/>
        </p:nvSpPr>
        <p:spPr>
          <a:xfrm>
            <a:off x="6371550" y="2571750"/>
            <a:ext cx="20466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https://www.researchgate.net/publication/324601752_Collyriclosis_in_Red-backed_Shrikes_Lanius_Collurio_from_Israel_and_Czech_Republic/figures?lo=1</a:t>
            </a:r>
            <a:endParaRPr sz="1000">
              <a:latin typeface="Lato"/>
              <a:ea typeface="Lato"/>
              <a:cs typeface="Lato"/>
              <a:sym typeface="Lato"/>
            </a:endParaRPr>
          </a:p>
        </p:txBody>
      </p:sp>
      <p:sp>
        <p:nvSpPr>
          <p:cNvPr id="257" name="Google Shape;257;p30"/>
          <p:cNvSpPr txBox="1"/>
          <p:nvPr/>
        </p:nvSpPr>
        <p:spPr>
          <a:xfrm>
            <a:off x="4630150" y="4389775"/>
            <a:ext cx="21690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Lato"/>
                <a:ea typeface="Lato"/>
                <a:cs typeface="Lato"/>
                <a:sym typeface="Lato"/>
              </a:rPr>
              <a:t>Cercaria of Collyriclum </a:t>
            </a:r>
            <a:r>
              <a:rPr lang="en" sz="1200">
                <a:highlight>
                  <a:schemeClr val="lt1"/>
                </a:highlight>
                <a:latin typeface="Roboto"/>
                <a:ea typeface="Roboto"/>
                <a:cs typeface="Roboto"/>
                <a:sym typeface="Roboto"/>
              </a:rPr>
              <a:t>(Heneberg et al., 2015)</a:t>
            </a:r>
            <a:endParaRPr i="1">
              <a:latin typeface="Lato"/>
              <a:ea typeface="Lato"/>
              <a:cs typeface="Lato"/>
              <a:sym typeface="Lato"/>
            </a:endParaRPr>
          </a:p>
        </p:txBody>
      </p:sp>
      <p:pic>
        <p:nvPicPr>
          <p:cNvPr id="258" name="Google Shape;258;p30" title="Quest Slide 18 Take 2.mp3">
            <a:hlinkClick r:id="rId6"/>
          </p:cNvPr>
          <p:cNvPicPr preferRelativeResize="0"/>
          <p:nvPr/>
        </p:nvPicPr>
        <p:blipFill>
          <a:blip r:embed="rId7">
            <a:alphaModFix/>
          </a:blip>
          <a:stretch>
            <a:fillRect/>
          </a:stretch>
        </p:blipFill>
        <p:spPr>
          <a:xfrm>
            <a:off x="152400" y="152400"/>
            <a:ext cx="457200" cy="45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r>
              <a:rPr lang="en"/>
              <a:t> </a:t>
            </a:r>
            <a:endParaRPr/>
          </a:p>
        </p:txBody>
      </p:sp>
      <p:sp>
        <p:nvSpPr>
          <p:cNvPr id="264" name="Google Shape;264;p31"/>
          <p:cNvSpPr txBox="1"/>
          <p:nvPr>
            <p:ph idx="1" type="body"/>
          </p:nvPr>
        </p:nvSpPr>
        <p:spPr>
          <a:xfrm>
            <a:off x="729450" y="2078875"/>
            <a:ext cx="46926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The bacterial communities of these snails are still unknown.</a:t>
            </a:r>
            <a:endParaRPr>
              <a:solidFill>
                <a:srgbClr val="000000"/>
              </a:solidFill>
            </a:endParaRPr>
          </a:p>
          <a:p>
            <a:pPr indent="-311150" lvl="0" marL="457200" rtl="0" algn="l">
              <a:spcBef>
                <a:spcPts val="1000"/>
              </a:spcBef>
              <a:spcAft>
                <a:spcPts val="1000"/>
              </a:spcAft>
              <a:buClr>
                <a:srgbClr val="000000"/>
              </a:buClr>
              <a:buSzPts val="1300"/>
              <a:buChar char="●"/>
            </a:pPr>
            <a:r>
              <a:rPr lang="en">
                <a:solidFill>
                  <a:srgbClr val="000000"/>
                </a:solidFill>
              </a:rPr>
              <a:t>The snail species and parasites that were genetically identified are most likely close relatives to the collected specimens as the known attributes of the identified species are </a:t>
            </a:r>
            <a:r>
              <a:rPr lang="en">
                <a:solidFill>
                  <a:srgbClr val="000000"/>
                </a:solidFill>
              </a:rPr>
              <a:t>inconsistent</a:t>
            </a:r>
            <a:r>
              <a:rPr lang="en">
                <a:solidFill>
                  <a:srgbClr val="000000"/>
                </a:solidFill>
              </a:rPr>
              <a:t> with the collection environment.</a:t>
            </a:r>
            <a:endParaRPr>
              <a:solidFill>
                <a:srgbClr val="000000"/>
              </a:solidFill>
            </a:endParaRPr>
          </a:p>
        </p:txBody>
      </p:sp>
      <p:pic>
        <p:nvPicPr>
          <p:cNvPr id="265" name="Google Shape;265;p31"/>
          <p:cNvPicPr preferRelativeResize="0"/>
          <p:nvPr/>
        </p:nvPicPr>
        <p:blipFill>
          <a:blip r:embed="rId3">
            <a:alphaModFix/>
          </a:blip>
          <a:stretch>
            <a:fillRect/>
          </a:stretch>
        </p:blipFill>
        <p:spPr>
          <a:xfrm>
            <a:off x="5422050" y="1566925"/>
            <a:ext cx="3417150" cy="2517301"/>
          </a:xfrm>
          <a:prstGeom prst="rect">
            <a:avLst/>
          </a:prstGeom>
          <a:noFill/>
          <a:ln>
            <a:noFill/>
          </a:ln>
        </p:spPr>
      </p:pic>
      <p:sp>
        <p:nvSpPr>
          <p:cNvPr id="266" name="Google Shape;266;p31"/>
          <p:cNvSpPr txBox="1"/>
          <p:nvPr/>
        </p:nvSpPr>
        <p:spPr>
          <a:xfrm>
            <a:off x="5704275" y="4025500"/>
            <a:ext cx="31398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https://taconet.pixnet.net/blog/post/47063644</a:t>
            </a:r>
            <a:endParaRPr sz="1000">
              <a:latin typeface="Lato"/>
              <a:ea typeface="Lato"/>
              <a:cs typeface="Lato"/>
              <a:sym typeface="Lato"/>
            </a:endParaRPr>
          </a:p>
        </p:txBody>
      </p:sp>
      <p:pic>
        <p:nvPicPr>
          <p:cNvPr id="267" name="Google Shape;267;p31" title="Quest Slide 19 take 2.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721225" y="1393025"/>
            <a:ext cx="3300900" cy="29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did not find the information we were looking for. I’m still going to go through everything we did, why it did not work, what could have been done instead, and sometimes, why we chose to do it the way we did knowing the other ways it could have been done.</a:t>
            </a:r>
            <a:endParaRPr/>
          </a:p>
          <a:p>
            <a:pPr indent="0" lvl="0" marL="0" rtl="0" algn="l">
              <a:spcBef>
                <a:spcPts val="1600"/>
              </a:spcBef>
              <a:spcAft>
                <a:spcPts val="1600"/>
              </a:spcAft>
              <a:buNone/>
            </a:pPr>
            <a:r>
              <a:rPr lang="en"/>
              <a:t> That being said, let’s get into it.</a:t>
            </a:r>
            <a:endParaRPr/>
          </a:p>
        </p:txBody>
      </p:sp>
      <p:pic>
        <p:nvPicPr>
          <p:cNvPr id="94" name="Google Shape;94;p14"/>
          <p:cNvPicPr preferRelativeResize="0"/>
          <p:nvPr/>
        </p:nvPicPr>
        <p:blipFill>
          <a:blip r:embed="rId3">
            <a:alphaModFix/>
          </a:blip>
          <a:stretch>
            <a:fillRect/>
          </a:stretch>
        </p:blipFill>
        <p:spPr>
          <a:xfrm>
            <a:off x="4815116" y="602450"/>
            <a:ext cx="3698462" cy="4226826"/>
          </a:xfrm>
          <a:prstGeom prst="rect">
            <a:avLst/>
          </a:prstGeom>
          <a:noFill/>
          <a:ln>
            <a:noFill/>
          </a:ln>
        </p:spPr>
      </p:pic>
      <p:pic>
        <p:nvPicPr>
          <p:cNvPr id="95" name="Google Shape;95;p14" title="Slide 2 full.mp3">
            <a:hlinkClick r:id="rId4"/>
          </p:cNvPr>
          <p:cNvPicPr preferRelativeResize="0"/>
          <p:nvPr/>
        </p:nvPicPr>
        <p:blipFill rotWithShape="1">
          <a:blip r:embed="rId5">
            <a:alphaModFix/>
          </a:blip>
          <a:srcRect b="0" l="0" r="0" t="0"/>
          <a:stretch/>
        </p:blipFill>
        <p:spPr>
          <a:xfrm>
            <a:off x="152400" y="152400"/>
            <a:ext cx="457200" cy="457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to:</a:t>
            </a:r>
            <a:endParaRPr/>
          </a:p>
        </p:txBody>
      </p:sp>
      <p:sp>
        <p:nvSpPr>
          <p:cNvPr id="273" name="Google Shape;273;p32"/>
          <p:cNvSpPr txBox="1"/>
          <p:nvPr>
            <p:ph idx="1" type="body"/>
          </p:nvPr>
        </p:nvSpPr>
        <p:spPr>
          <a:xfrm>
            <a:off x="729450" y="2078875"/>
            <a:ext cx="7688700" cy="82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Peter Newell and Andrew McElwain for their </a:t>
            </a:r>
            <a:r>
              <a:rPr lang="en" sz="1800"/>
              <a:t>guidance</a:t>
            </a:r>
            <a:r>
              <a:rPr lang="en" sz="1800"/>
              <a:t> and help.</a:t>
            </a:r>
            <a:endParaRPr sz="1800"/>
          </a:p>
          <a:p>
            <a:pPr indent="0" lvl="0" marL="0" rtl="0" algn="ctr">
              <a:spcBef>
                <a:spcPts val="1600"/>
              </a:spcBef>
              <a:spcAft>
                <a:spcPts val="1600"/>
              </a:spcAft>
              <a:buNone/>
            </a:pPr>
            <a:r>
              <a:rPr lang="en" sz="1800"/>
              <a:t>The Student Challenge Grant and RCA Small Grants for their support in this project.</a:t>
            </a:r>
            <a:endParaRPr sz="1800"/>
          </a:p>
        </p:txBody>
      </p:sp>
      <p:pic>
        <p:nvPicPr>
          <p:cNvPr id="274" name="Google Shape;274;p32" title="Slide 18.mp3">
            <a:hlinkClick r:id="rId3"/>
          </p:cNvPr>
          <p:cNvPicPr preferRelativeResize="0"/>
          <p:nvPr/>
        </p:nvPicPr>
        <p:blipFill>
          <a:blip r:embed="rId4">
            <a:alphaModFix/>
          </a:blip>
          <a:stretch>
            <a:fillRect/>
          </a:stretch>
        </p:blipFill>
        <p:spPr>
          <a:xfrm>
            <a:off x="762000" y="152400"/>
            <a:ext cx="457200" cy="45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3"/>
          <p:cNvSpPr txBox="1"/>
          <p:nvPr>
            <p:ph type="title"/>
          </p:nvPr>
        </p:nvSpPr>
        <p:spPr>
          <a:xfrm>
            <a:off x="729450" y="2004450"/>
            <a:ext cx="7688700" cy="17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If you have any questions, feel free to contact Rebecca Wolff at </a:t>
            </a:r>
            <a:r>
              <a:rPr lang="en" sz="2400" u="sng">
                <a:solidFill>
                  <a:schemeClr val="hlink"/>
                </a:solidFill>
                <a:hlinkClick r:id="rId3"/>
              </a:rPr>
              <a:t>rwolff2@oswego.edu</a:t>
            </a:r>
            <a:endParaRPr sz="2400"/>
          </a:p>
          <a:p>
            <a:pPr indent="0" lvl="0" marL="0" rtl="0" algn="ctr">
              <a:spcBef>
                <a:spcPts val="0"/>
              </a:spcBef>
              <a:spcAft>
                <a:spcPts val="0"/>
              </a:spcAft>
              <a:buNone/>
            </a:pPr>
            <a:r>
              <a:rPr lang="en" sz="2400"/>
              <a:t>or</a:t>
            </a:r>
            <a:endParaRPr sz="2400"/>
          </a:p>
          <a:p>
            <a:pPr indent="0" lvl="0" marL="0" rtl="0" algn="ctr">
              <a:spcBef>
                <a:spcPts val="0"/>
              </a:spcBef>
              <a:spcAft>
                <a:spcPts val="0"/>
              </a:spcAft>
              <a:buNone/>
            </a:pPr>
            <a:r>
              <a:rPr lang="en" sz="2400"/>
              <a:t>Peter Newell at peter.newell@oswego.edu</a:t>
            </a:r>
            <a:endParaRPr sz="2400"/>
          </a:p>
        </p:txBody>
      </p:sp>
      <p:pic>
        <p:nvPicPr>
          <p:cNvPr id="280" name="Google Shape;280;p33" title="Slide 19.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4"/>
          <p:cNvSpPr txBox="1"/>
          <p:nvPr>
            <p:ph type="title"/>
          </p:nvPr>
        </p:nvSpPr>
        <p:spPr>
          <a:xfrm>
            <a:off x="150025" y="1240725"/>
            <a:ext cx="8266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Citations</a:t>
            </a:r>
            <a:endParaRPr/>
          </a:p>
        </p:txBody>
      </p:sp>
      <p:sp>
        <p:nvSpPr>
          <p:cNvPr id="286" name="Google Shape;286;p34"/>
          <p:cNvSpPr txBox="1"/>
          <p:nvPr>
            <p:ph idx="1" type="body"/>
          </p:nvPr>
        </p:nvSpPr>
        <p:spPr>
          <a:xfrm>
            <a:off x="150025" y="1774075"/>
            <a:ext cx="8994000" cy="39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Carroll, C., Olsen, K. D., Ricks, N. J., Dill-McFArland, K. A., Suen, G., Robinson T. F., Chaston, J.M., (2019) “Bacterial Communities in the Alpaca Gastrointestinal Tract Vary With Diet and Body Site”  </a:t>
            </a:r>
            <a:r>
              <a:rPr i="1" lang="en" sz="1100"/>
              <a:t>Frontier</a:t>
            </a:r>
            <a:r>
              <a:rPr i="1" lang="en" sz="1100"/>
              <a:t> in Microbiology</a:t>
            </a:r>
            <a:r>
              <a:rPr lang="en" sz="1100"/>
              <a:t> Vol. 9, pgs. 33-34 </a:t>
            </a:r>
            <a:r>
              <a:rPr lang="en" sz="1100" u="sng">
                <a:solidFill>
                  <a:schemeClr val="hlink"/>
                </a:solidFill>
                <a:hlinkClick r:id="rId3"/>
              </a:rPr>
              <a:t>https://www.frontiersin.org/article/10.3389/fmicb.2018.03334</a:t>
            </a:r>
            <a:r>
              <a:rPr lang="en" sz="1100"/>
              <a:t> </a:t>
            </a:r>
            <a:endParaRPr sz="1100"/>
          </a:p>
          <a:p>
            <a:pPr indent="0" lvl="0" marL="0" rtl="0" algn="l">
              <a:spcBef>
                <a:spcPts val="1600"/>
              </a:spcBef>
              <a:spcAft>
                <a:spcPts val="0"/>
              </a:spcAft>
              <a:buNone/>
            </a:pPr>
            <a:r>
              <a:rPr lang="en" sz="1100"/>
              <a:t>Pechenik, J. A. (2015) </a:t>
            </a:r>
            <a:r>
              <a:rPr i="1" lang="en" sz="1100"/>
              <a:t>Biology of the Invertebrates, Seventh Edition. </a:t>
            </a:r>
            <a:r>
              <a:rPr lang="en" sz="1100"/>
              <a:t>McGraw-Hill Education pgs. 159-168</a:t>
            </a:r>
            <a:endParaRPr sz="1100"/>
          </a:p>
          <a:p>
            <a:pPr indent="0" lvl="0" marL="0" rtl="0" algn="l">
              <a:spcBef>
                <a:spcPts val="1600"/>
              </a:spcBef>
              <a:spcAft>
                <a:spcPts val="0"/>
              </a:spcAft>
              <a:buNone/>
            </a:pPr>
            <a:r>
              <a:rPr lang="en" sz="1100"/>
              <a:t>Winnepenninckx, B., Backeijau, T., DeWachter, R. (1993) “Extraction of High Molecular Weight DNA from Molluscs” </a:t>
            </a:r>
            <a:r>
              <a:rPr i="1" lang="en" sz="1100"/>
              <a:t>Trends in Genetics</a:t>
            </a:r>
            <a:r>
              <a:rPr lang="en" sz="1100"/>
              <a:t> Vol. 9, Issue 12, pgs. 407</a:t>
            </a:r>
            <a:endParaRPr sz="1100"/>
          </a:p>
          <a:p>
            <a:pPr indent="0" lvl="0" marL="0" rtl="0" algn="l">
              <a:spcBef>
                <a:spcPts val="1600"/>
              </a:spcBef>
              <a:spcAft>
                <a:spcPts val="0"/>
              </a:spcAft>
              <a:buNone/>
            </a:pPr>
            <a:r>
              <a:rPr lang="en" sz="1100"/>
              <a:t>Nishiguchi, M.K. et al. (2002) "DNA isolation Procedures"  </a:t>
            </a:r>
            <a:r>
              <a:rPr i="1" lang="en" sz="1100"/>
              <a:t>Techniques in Molecular Systematics and Evolution</a:t>
            </a:r>
            <a:r>
              <a:rPr lang="en" sz="1100"/>
              <a:t> ed. Rob DeSalle et al. Birkhauser Verlag, Basel, Switzerland.</a:t>
            </a:r>
            <a:endParaRPr sz="1100"/>
          </a:p>
          <a:p>
            <a:pPr indent="0" lvl="0" marL="0" rtl="0" algn="l">
              <a:spcBef>
                <a:spcPts val="1600"/>
              </a:spcBef>
              <a:spcAft>
                <a:spcPts val="0"/>
              </a:spcAft>
              <a:buNone/>
            </a:pPr>
            <a:r>
              <a:rPr lang="en" sz="1100"/>
              <a:t>Sokolov, E. P. (2000) “An Improved Method for DNA Isolation from Mucopolysaccharide-rich Molluscan Tissues” </a:t>
            </a:r>
            <a:r>
              <a:rPr i="1" lang="en" sz="1100"/>
              <a:t>Journal of Molluscan Studies</a:t>
            </a:r>
            <a:r>
              <a:rPr lang="en" sz="1100"/>
              <a:t> Vol. 66, pgs. 573 - 575</a:t>
            </a:r>
            <a:endParaRPr sz="11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5"/>
          <p:cNvSpPr txBox="1"/>
          <p:nvPr>
            <p:ph type="title"/>
          </p:nvPr>
        </p:nvSpPr>
        <p:spPr>
          <a:xfrm>
            <a:off x="1198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Citations</a:t>
            </a:r>
            <a:endParaRPr/>
          </a:p>
        </p:txBody>
      </p:sp>
      <p:sp>
        <p:nvSpPr>
          <p:cNvPr id="292" name="Google Shape;292;p35"/>
          <p:cNvSpPr txBox="1"/>
          <p:nvPr>
            <p:ph idx="1" type="body"/>
          </p:nvPr>
        </p:nvSpPr>
        <p:spPr>
          <a:xfrm>
            <a:off x="138125" y="1939575"/>
            <a:ext cx="85296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Theidorakis, C. W. (2014) Internet forum “What are the effects of carbohydrates in PCR?” </a:t>
            </a:r>
            <a:r>
              <a:rPr i="1" lang="en" sz="1100"/>
              <a:t>ResearchGate </a:t>
            </a:r>
            <a:r>
              <a:rPr lang="en" sz="1100" u="sng">
                <a:solidFill>
                  <a:schemeClr val="accent5"/>
                </a:solidFill>
                <a:hlinkClick r:id="rId3"/>
              </a:rPr>
              <a:t>https://www.researchgate.net/post/What_are_the_effects_of_carbohydrates_in_PCR</a:t>
            </a:r>
            <a:r>
              <a:rPr lang="en" sz="1100"/>
              <a:t> </a:t>
            </a:r>
            <a:r>
              <a:rPr i="1" lang="en" sz="1100"/>
              <a:t> </a:t>
            </a:r>
            <a:endParaRPr i="1" sz="1100"/>
          </a:p>
          <a:p>
            <a:pPr indent="0" lvl="0" marL="0" rtl="0" algn="l">
              <a:spcBef>
                <a:spcPts val="1600"/>
              </a:spcBef>
              <a:spcAft>
                <a:spcPts val="0"/>
              </a:spcAft>
              <a:buNone/>
            </a:pPr>
            <a:r>
              <a:rPr lang="en" sz="1100"/>
              <a:t>Esch, G. W., Fernandez, J. C., (1994) “Snail-trematode Interactions and Parasite Community Dynamics in Aquatic Systems: A Review” </a:t>
            </a:r>
            <a:r>
              <a:rPr i="1" lang="en" sz="1100"/>
              <a:t>American Midland Naturalist </a:t>
            </a:r>
            <a:r>
              <a:rPr lang="en" sz="1100"/>
              <a:t>Vol. 131, No. 2, pgs. 209-237</a:t>
            </a:r>
            <a:endParaRPr sz="1100"/>
          </a:p>
          <a:p>
            <a:pPr indent="0" lvl="0" marL="0" rtl="0" algn="l">
              <a:spcBef>
                <a:spcPts val="1600"/>
              </a:spcBef>
              <a:spcAft>
                <a:spcPts val="0"/>
              </a:spcAft>
              <a:buNone/>
            </a:pPr>
            <a:r>
              <a:rPr lang="en" sz="1100"/>
              <a:t>Lotz, J. M., Font, W. F. (2008) Family Lecithodendriidae Lühe, 1901. In Bray, R. A., Gibson, D. I., Jones, A. (Eds.) </a:t>
            </a:r>
            <a:r>
              <a:rPr i="1" lang="en" sz="1100"/>
              <a:t>Keys to the Trematoda  </a:t>
            </a:r>
            <a:r>
              <a:rPr lang="en" sz="1100"/>
              <a:t>(Vol 3, pgs. 527-536). Doi: </a:t>
            </a:r>
            <a:r>
              <a:rPr lang="en" sz="1050" u="sng">
                <a:solidFill>
                  <a:srgbClr val="444444"/>
                </a:solidFill>
                <a:latin typeface="Arial"/>
                <a:ea typeface="Arial"/>
                <a:cs typeface="Arial"/>
                <a:sym typeface="Arial"/>
                <a:hlinkClick r:id="rId4"/>
              </a:rPr>
              <a:t>10.10799780851995885.0527</a:t>
            </a:r>
            <a:endParaRPr sz="1100"/>
          </a:p>
          <a:p>
            <a:pPr indent="0" lvl="0" marL="0" rtl="0" algn="l">
              <a:spcBef>
                <a:spcPts val="1600"/>
              </a:spcBef>
              <a:spcAft>
                <a:spcPts val="0"/>
              </a:spcAft>
              <a:buNone/>
            </a:pPr>
            <a:r>
              <a:rPr lang="en" sz="1100"/>
              <a:t>Heneberg, P., Faltýnková, A., Bizos, J. et al. Intermediate hosts of the trematode Collyriclum faba (Plagiochiida: Collyriclidae) identified by an integrated morphological and genetic approach. Parasites Vectors 8, 85 (2015). </a:t>
            </a:r>
            <a:r>
              <a:rPr lang="en" sz="1100" u="sng">
                <a:solidFill>
                  <a:schemeClr val="hlink"/>
                </a:solidFill>
                <a:hlinkClick r:id="rId5"/>
              </a:rPr>
              <a:t>https://doi.org/10.1186/s13071-015-0646-3</a:t>
            </a:r>
            <a:r>
              <a:rPr lang="en" sz="1100"/>
              <a:t> </a:t>
            </a:r>
            <a:endParaRPr sz="1100"/>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r>
              <a:rPr i="1" lang="en"/>
              <a:t> Digenea (</a:t>
            </a:r>
            <a:r>
              <a:rPr i="1" lang="en"/>
              <a:t>Platyhelminthes, Trematoda</a:t>
            </a:r>
            <a:r>
              <a:rPr i="1" lang="en"/>
              <a:t>)</a:t>
            </a:r>
            <a:r>
              <a:rPr lang="en"/>
              <a:t> </a:t>
            </a:r>
            <a:endParaRPr/>
          </a:p>
        </p:txBody>
      </p:sp>
      <p:sp>
        <p:nvSpPr>
          <p:cNvPr id="101" name="Google Shape;101;p15"/>
          <p:cNvSpPr txBox="1"/>
          <p:nvPr>
            <p:ph idx="1" type="body"/>
          </p:nvPr>
        </p:nvSpPr>
        <p:spPr>
          <a:xfrm>
            <a:off x="729450" y="2191800"/>
            <a:ext cx="44631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Parasitic Worms known for their two host life cycle  </a:t>
            </a:r>
            <a:br>
              <a:rPr lang="en">
                <a:solidFill>
                  <a:srgbClr val="000000"/>
                </a:solidFill>
              </a:rPr>
            </a:b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I</a:t>
            </a:r>
            <a:r>
              <a:rPr lang="en">
                <a:solidFill>
                  <a:srgbClr val="000000"/>
                </a:solidFill>
              </a:rPr>
              <a:t>ntermediate</a:t>
            </a:r>
            <a:r>
              <a:rPr lang="en">
                <a:solidFill>
                  <a:srgbClr val="000000"/>
                </a:solidFill>
              </a:rPr>
              <a:t> </a:t>
            </a:r>
            <a:r>
              <a:rPr lang="en">
                <a:solidFill>
                  <a:srgbClr val="000000"/>
                </a:solidFill>
              </a:rPr>
              <a:t>hosts are very commonly molluscs, </a:t>
            </a:r>
            <a:r>
              <a:rPr lang="en">
                <a:solidFill>
                  <a:srgbClr val="000000"/>
                </a:solidFill>
              </a:rPr>
              <a:t>particularly</a:t>
            </a:r>
            <a:r>
              <a:rPr lang="en">
                <a:solidFill>
                  <a:srgbClr val="000000"/>
                </a:solidFill>
              </a:rPr>
              <a:t> snails (Gastropoda)</a:t>
            </a:r>
            <a:br>
              <a:rPr lang="en">
                <a:solidFill>
                  <a:srgbClr val="000000"/>
                </a:solidFill>
              </a:rPr>
            </a:b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Infection is located in the gut of the snail</a:t>
            </a:r>
            <a:endParaRPr>
              <a:solidFill>
                <a:srgbClr val="0000FF"/>
              </a:solidFill>
            </a:endParaRPr>
          </a:p>
        </p:txBody>
      </p:sp>
      <p:sp>
        <p:nvSpPr>
          <p:cNvPr id="102" name="Google Shape;102;p15"/>
          <p:cNvSpPr txBox="1"/>
          <p:nvPr/>
        </p:nvSpPr>
        <p:spPr>
          <a:xfrm>
            <a:off x="0" y="4813200"/>
            <a:ext cx="3101700" cy="3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Lato"/>
                <a:ea typeface="Lato"/>
                <a:cs typeface="Lato"/>
                <a:sym typeface="Lato"/>
              </a:rPr>
              <a:t>Pechenik 2015, Esch and Fernandez 1994</a:t>
            </a:r>
            <a:endParaRPr sz="1100">
              <a:latin typeface="Lato"/>
              <a:ea typeface="Lato"/>
              <a:cs typeface="Lato"/>
              <a:sym typeface="Lato"/>
            </a:endParaRPr>
          </a:p>
        </p:txBody>
      </p:sp>
      <p:pic>
        <p:nvPicPr>
          <p:cNvPr id="103" name="Google Shape;103;p15"/>
          <p:cNvPicPr preferRelativeResize="0"/>
          <p:nvPr/>
        </p:nvPicPr>
        <p:blipFill rotWithShape="1">
          <a:blip r:embed="rId3">
            <a:alphaModFix/>
          </a:blip>
          <a:srcRect b="0" l="0" r="0" t="0"/>
          <a:stretch/>
        </p:blipFill>
        <p:spPr>
          <a:xfrm>
            <a:off x="5752025" y="1933224"/>
            <a:ext cx="2896350" cy="2778224"/>
          </a:xfrm>
          <a:prstGeom prst="rect">
            <a:avLst/>
          </a:prstGeom>
          <a:noFill/>
          <a:ln>
            <a:noFill/>
          </a:ln>
        </p:spPr>
      </p:pic>
      <p:sp>
        <p:nvSpPr>
          <p:cNvPr id="104" name="Google Shape;104;p15"/>
          <p:cNvSpPr txBox="1"/>
          <p:nvPr/>
        </p:nvSpPr>
        <p:spPr>
          <a:xfrm>
            <a:off x="5612600" y="4626650"/>
            <a:ext cx="3361500" cy="6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https://www.sciencedirect.com/topics/immunology-and-microbiology/digenea</a:t>
            </a:r>
            <a:endParaRPr sz="1000"/>
          </a:p>
        </p:txBody>
      </p:sp>
      <p:pic>
        <p:nvPicPr>
          <p:cNvPr id="105" name="Google Shape;105;p15" title="Quest Slide 3 Take 2.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Microbiome</a:t>
            </a:r>
            <a:endParaRPr/>
          </a:p>
        </p:txBody>
      </p:sp>
      <p:sp>
        <p:nvSpPr>
          <p:cNvPr id="111" name="Google Shape;111;p16"/>
          <p:cNvSpPr txBox="1"/>
          <p:nvPr>
            <p:ph idx="1" type="body"/>
          </p:nvPr>
        </p:nvSpPr>
        <p:spPr>
          <a:xfrm>
            <a:off x="729450" y="2078875"/>
            <a:ext cx="74358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The community of bacteria  associated with an organism </a:t>
            </a:r>
            <a:br>
              <a:rPr lang="en">
                <a:solidFill>
                  <a:srgbClr val="000000"/>
                </a:solidFill>
              </a:rPr>
            </a:br>
            <a:endParaRPr>
              <a:solidFill>
                <a:srgbClr val="FF0000"/>
              </a:solidFill>
            </a:endParaRPr>
          </a:p>
          <a:p>
            <a:pPr indent="-311150" lvl="0" marL="457200" rtl="0" algn="l">
              <a:spcBef>
                <a:spcPts val="0"/>
              </a:spcBef>
              <a:spcAft>
                <a:spcPts val="0"/>
              </a:spcAft>
              <a:buClr>
                <a:srgbClr val="000000"/>
              </a:buClr>
              <a:buSzPts val="1300"/>
              <a:buChar char="●"/>
            </a:pPr>
            <a:r>
              <a:rPr lang="en">
                <a:solidFill>
                  <a:srgbClr val="000000"/>
                </a:solidFill>
              </a:rPr>
              <a:t>Help the host organism to digest food and interact with</a:t>
            </a:r>
            <a:r>
              <a:rPr lang="en">
                <a:solidFill>
                  <a:srgbClr val="000000"/>
                </a:solidFill>
              </a:rPr>
              <a:t> the immune system</a:t>
            </a:r>
            <a:br>
              <a:rPr lang="en">
                <a:solidFill>
                  <a:srgbClr val="000000"/>
                </a:solidFill>
              </a:rPr>
            </a:b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Composition of the microbiome is shaped by the environment inside and around the organism</a:t>
            </a:r>
            <a:endParaRPr>
              <a:solidFill>
                <a:srgbClr val="000000"/>
              </a:solidFill>
            </a:endParaRPr>
          </a:p>
        </p:txBody>
      </p:sp>
      <p:sp>
        <p:nvSpPr>
          <p:cNvPr id="112" name="Google Shape;112;p16"/>
          <p:cNvSpPr txBox="1"/>
          <p:nvPr/>
        </p:nvSpPr>
        <p:spPr>
          <a:xfrm>
            <a:off x="0" y="4785900"/>
            <a:ext cx="12507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Lato"/>
                <a:ea typeface="Lato"/>
                <a:cs typeface="Lato"/>
                <a:sym typeface="Lato"/>
              </a:rPr>
              <a:t>Carroll et al 2019</a:t>
            </a:r>
            <a:endParaRPr sz="1100">
              <a:solidFill>
                <a:srgbClr val="0000FF"/>
              </a:solidFill>
              <a:latin typeface="Lato"/>
              <a:ea typeface="Lato"/>
              <a:cs typeface="Lato"/>
              <a:sym typeface="Lato"/>
            </a:endParaRPr>
          </a:p>
        </p:txBody>
      </p:sp>
      <p:pic>
        <p:nvPicPr>
          <p:cNvPr id="113" name="Google Shape;113;p16" title="Quest Slide 4 Take 2.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19" name="Google Shape;119;p17"/>
          <p:cNvSpPr txBox="1"/>
          <p:nvPr>
            <p:ph idx="1" type="body"/>
          </p:nvPr>
        </p:nvSpPr>
        <p:spPr>
          <a:xfrm>
            <a:off x="729450" y="1931350"/>
            <a:ext cx="7688700" cy="2863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There are very few studies on the interaction of between bacteria and parasites (at least in gastropods). </a:t>
            </a:r>
            <a:br>
              <a:rPr lang="en">
                <a:solidFill>
                  <a:srgbClr val="000000"/>
                </a:solidFill>
              </a:rPr>
            </a:b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We chose </a:t>
            </a:r>
            <a:r>
              <a:rPr i="1" lang="en">
                <a:solidFill>
                  <a:srgbClr val="000000"/>
                </a:solidFill>
              </a:rPr>
              <a:t>Digenea </a:t>
            </a:r>
            <a:r>
              <a:rPr lang="en">
                <a:solidFill>
                  <a:srgbClr val="000000"/>
                </a:solidFill>
              </a:rPr>
              <a:t>and a freshwater snail population as a model for microbiome/parasite interaction due to local availability. The snails serve as a micro-ecosystem, and the parasites and bacteria should interact to some extent simply due to proximity.</a:t>
            </a:r>
            <a:br>
              <a:rPr lang="en">
                <a:solidFill>
                  <a:srgbClr val="000000"/>
                </a:solidFill>
              </a:rPr>
            </a:b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If parasites and bacteria interact in any capacity , there should be differences in the microbiome between snails with and without parasites.</a:t>
            </a:r>
            <a:endParaRPr>
              <a:solidFill>
                <a:srgbClr val="000000"/>
              </a:solidFill>
            </a:endParaRPr>
          </a:p>
          <a:p>
            <a:pPr indent="0" lvl="0" marL="457200" rtl="0" algn="l">
              <a:spcBef>
                <a:spcPts val="1600"/>
              </a:spcBef>
              <a:spcAft>
                <a:spcPts val="1600"/>
              </a:spcAft>
              <a:buNone/>
            </a:pPr>
            <a:r>
              <a:t/>
            </a:r>
            <a:endParaRPr sz="1600">
              <a:solidFill>
                <a:srgbClr val="000000"/>
              </a:solidFill>
            </a:endParaRPr>
          </a:p>
        </p:txBody>
      </p:sp>
      <p:pic>
        <p:nvPicPr>
          <p:cNvPr id="120" name="Google Shape;120;p17" title="Quest Slide 5 Take 2.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727650" y="13293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Hypothesis</a:t>
            </a:r>
            <a:endParaRPr>
              <a:solidFill>
                <a:srgbClr val="000000"/>
              </a:solidFill>
            </a:endParaRPr>
          </a:p>
        </p:txBody>
      </p:sp>
      <p:sp>
        <p:nvSpPr>
          <p:cNvPr id="126" name="Google Shape;126;p18"/>
          <p:cNvSpPr txBox="1"/>
          <p:nvPr>
            <p:ph idx="1" type="body"/>
          </p:nvPr>
        </p:nvSpPr>
        <p:spPr>
          <a:xfrm>
            <a:off x="729450" y="2078875"/>
            <a:ext cx="7688700" cy="1391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Two main ways the microbiome could have differed:</a:t>
            </a:r>
            <a:endParaRPr>
              <a:solidFill>
                <a:srgbClr val="000000"/>
              </a:solidFill>
            </a:endParaRPr>
          </a:p>
          <a:p>
            <a:pPr indent="-311150" lvl="1" marL="914400" rtl="0" algn="l">
              <a:spcBef>
                <a:spcPts val="1000"/>
              </a:spcBef>
              <a:spcAft>
                <a:spcPts val="0"/>
              </a:spcAft>
              <a:buClr>
                <a:srgbClr val="000000"/>
              </a:buClr>
              <a:buSzPts val="1300"/>
              <a:buChar char="○"/>
            </a:pPr>
            <a:r>
              <a:rPr lang="en" sz="1300">
                <a:solidFill>
                  <a:srgbClr val="000000"/>
                </a:solidFill>
              </a:rPr>
              <a:t>Composition: the same species are present between groups but in different concentrations</a:t>
            </a:r>
            <a:endParaRPr sz="1300">
              <a:solidFill>
                <a:srgbClr val="000000"/>
              </a:solidFill>
            </a:endParaRPr>
          </a:p>
          <a:p>
            <a:pPr indent="-311150" lvl="2" marL="1371600" rtl="0" algn="l">
              <a:spcBef>
                <a:spcPts val="1000"/>
              </a:spcBef>
              <a:spcAft>
                <a:spcPts val="0"/>
              </a:spcAft>
              <a:buClr>
                <a:srgbClr val="000000"/>
              </a:buClr>
              <a:buSzPts val="1300"/>
              <a:buChar char="■"/>
            </a:pPr>
            <a:r>
              <a:rPr lang="en" sz="1300">
                <a:solidFill>
                  <a:srgbClr val="000000"/>
                </a:solidFill>
              </a:rPr>
              <a:t>Ex) Species A composes 95% of microbiome in parasite-free snails, but 16% of infected snails</a:t>
            </a:r>
            <a:endParaRPr sz="1300">
              <a:solidFill>
                <a:srgbClr val="000000"/>
              </a:solidFill>
            </a:endParaRPr>
          </a:p>
          <a:p>
            <a:pPr indent="-311150" lvl="1" marL="914400" rtl="0" algn="l">
              <a:spcBef>
                <a:spcPts val="1000"/>
              </a:spcBef>
              <a:spcAft>
                <a:spcPts val="0"/>
              </a:spcAft>
              <a:buClr>
                <a:srgbClr val="000000"/>
              </a:buClr>
              <a:buSzPts val="1300"/>
              <a:buChar char="○"/>
            </a:pPr>
            <a:r>
              <a:rPr lang="en" sz="1300">
                <a:solidFill>
                  <a:srgbClr val="000000"/>
                </a:solidFill>
              </a:rPr>
              <a:t>Diversity: different species are present between groups</a:t>
            </a:r>
            <a:endParaRPr sz="1300">
              <a:solidFill>
                <a:srgbClr val="000000"/>
              </a:solidFill>
            </a:endParaRPr>
          </a:p>
          <a:p>
            <a:pPr indent="-311150" lvl="2" marL="1371600" rtl="0" algn="l">
              <a:spcBef>
                <a:spcPts val="1000"/>
              </a:spcBef>
              <a:spcAft>
                <a:spcPts val="0"/>
              </a:spcAft>
              <a:buClr>
                <a:srgbClr val="000000"/>
              </a:buClr>
              <a:buSzPts val="1300"/>
              <a:buChar char="■"/>
            </a:pPr>
            <a:r>
              <a:rPr lang="en" sz="1300">
                <a:solidFill>
                  <a:srgbClr val="000000"/>
                </a:solidFill>
              </a:rPr>
              <a:t>Ex) Species B is present in infected snails, but absent in parasite-free snails</a:t>
            </a:r>
            <a:endParaRPr sz="1300">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Null Hypothesis: there are no </a:t>
            </a:r>
            <a:r>
              <a:rPr lang="en">
                <a:solidFill>
                  <a:srgbClr val="000000"/>
                </a:solidFill>
              </a:rPr>
              <a:t>significant differences between the microbiota</a:t>
            </a:r>
            <a:r>
              <a:rPr lang="en">
                <a:solidFill>
                  <a:srgbClr val="000000"/>
                </a:solidFill>
              </a:rPr>
              <a:t> </a:t>
            </a:r>
            <a:endParaRPr>
              <a:solidFill>
                <a:srgbClr val="000000"/>
              </a:solidFill>
            </a:endParaRPr>
          </a:p>
          <a:p>
            <a:pPr indent="0" lvl="0" marL="0" rtl="0" algn="l">
              <a:spcBef>
                <a:spcPts val="1000"/>
              </a:spcBef>
              <a:spcAft>
                <a:spcPts val="1600"/>
              </a:spcAft>
              <a:buNone/>
            </a:pPr>
            <a:r>
              <a:t/>
            </a:r>
            <a:endParaRPr>
              <a:solidFill>
                <a:srgbClr val="000000"/>
              </a:solidFill>
            </a:endParaRPr>
          </a:p>
        </p:txBody>
      </p:sp>
      <p:pic>
        <p:nvPicPr>
          <p:cNvPr id="127" name="Google Shape;127;p18" title="Quest Slide 6 Take 2.mp3">
            <a:hlinkClick r:id="rId3"/>
          </p:cNvPr>
          <p:cNvPicPr preferRelativeResize="0"/>
          <p:nvPr/>
        </p:nvPicPr>
        <p:blipFill>
          <a:blip r:embed="rId4">
            <a:alphaModFix/>
          </a:blip>
          <a:stretch>
            <a:fillRect/>
          </a:stretch>
        </p:blipFill>
        <p:spPr>
          <a:xfrm>
            <a:off x="152400" y="3622675"/>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729450" y="1318650"/>
            <a:ext cx="4650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Overarching Study Design</a:t>
            </a:r>
            <a:r>
              <a:rPr lang="en">
                <a:solidFill>
                  <a:srgbClr val="000000"/>
                </a:solidFill>
              </a:rPr>
              <a:t> </a:t>
            </a:r>
            <a:endParaRPr>
              <a:solidFill>
                <a:srgbClr val="000000"/>
              </a:solidFill>
            </a:endParaRPr>
          </a:p>
        </p:txBody>
      </p:sp>
      <p:sp>
        <p:nvSpPr>
          <p:cNvPr id="133" name="Google Shape;133;p19"/>
          <p:cNvSpPr txBox="1"/>
          <p:nvPr>
            <p:ph idx="1" type="body"/>
          </p:nvPr>
        </p:nvSpPr>
        <p:spPr>
          <a:xfrm>
            <a:off x="729450" y="2036025"/>
            <a:ext cx="45000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Two main groups: infected and uninfected snail </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Individuals were dissected, isolated, PCR, and sequenced</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Bacterial analysis was attempted, but ultimately failed</a:t>
            </a:r>
            <a:endParaRPr>
              <a:solidFill>
                <a:srgbClr val="000000"/>
              </a:solidFill>
            </a:endParaRPr>
          </a:p>
          <a:p>
            <a:pPr indent="-311150" lvl="0" marL="457200" rtl="0" algn="l">
              <a:spcBef>
                <a:spcPts val="1000"/>
              </a:spcBef>
              <a:spcAft>
                <a:spcPts val="1000"/>
              </a:spcAft>
              <a:buClr>
                <a:srgbClr val="000000"/>
              </a:buClr>
              <a:buSzPts val="1300"/>
              <a:buChar char="●"/>
            </a:pPr>
            <a:r>
              <a:rPr lang="en">
                <a:solidFill>
                  <a:srgbClr val="000000"/>
                </a:solidFill>
              </a:rPr>
              <a:t>Parasites were identified genetically</a:t>
            </a:r>
            <a:endParaRPr>
              <a:solidFill>
                <a:srgbClr val="000000"/>
              </a:solidFill>
            </a:endParaRPr>
          </a:p>
        </p:txBody>
      </p:sp>
      <p:pic>
        <p:nvPicPr>
          <p:cNvPr id="134" name="Google Shape;134;p19"/>
          <p:cNvPicPr preferRelativeResize="0"/>
          <p:nvPr/>
        </p:nvPicPr>
        <p:blipFill rotWithShape="1">
          <a:blip r:embed="rId3">
            <a:alphaModFix/>
          </a:blip>
          <a:srcRect b="37601" l="23150" r="37483" t="11967"/>
          <a:stretch/>
        </p:blipFill>
        <p:spPr>
          <a:xfrm>
            <a:off x="5317325" y="1019200"/>
            <a:ext cx="3771900" cy="3588826"/>
          </a:xfrm>
          <a:prstGeom prst="rect">
            <a:avLst/>
          </a:prstGeom>
          <a:noFill/>
          <a:ln>
            <a:noFill/>
          </a:ln>
        </p:spPr>
      </p:pic>
      <p:pic>
        <p:nvPicPr>
          <p:cNvPr id="135" name="Google Shape;135;p19" title="Quest Slide 7 Take 2.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Collection</a:t>
            </a:r>
            <a:endParaRPr/>
          </a:p>
        </p:txBody>
      </p:sp>
      <p:sp>
        <p:nvSpPr>
          <p:cNvPr id="141" name="Google Shape;141;p20"/>
          <p:cNvSpPr txBox="1"/>
          <p:nvPr>
            <p:ph idx="1" type="body"/>
          </p:nvPr>
        </p:nvSpPr>
        <p:spPr>
          <a:xfrm>
            <a:off x="729450" y="1853850"/>
            <a:ext cx="4099800" cy="242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Two collection locations: </a:t>
            </a:r>
            <a:br>
              <a:rPr lang="en"/>
            </a:br>
            <a:r>
              <a:rPr lang="en"/>
              <a:t>Fallbrook and Rice Creek Green Trail</a:t>
            </a:r>
            <a:br>
              <a:rPr lang="en"/>
            </a:br>
            <a:endParaRPr/>
          </a:p>
          <a:p>
            <a:pPr indent="-311150" lvl="0" marL="457200" rtl="0" algn="l">
              <a:spcBef>
                <a:spcPts val="0"/>
              </a:spcBef>
              <a:spcAft>
                <a:spcPts val="0"/>
              </a:spcAft>
              <a:buSzPts val="1300"/>
              <a:buChar char="●"/>
            </a:pPr>
            <a:r>
              <a:rPr lang="en"/>
              <a:t>A total of 74 snails were collected (with permit)</a:t>
            </a:r>
            <a:br>
              <a:rPr lang="en"/>
            </a:br>
            <a:endParaRPr/>
          </a:p>
          <a:p>
            <a:pPr indent="-311150" lvl="0" marL="457200" rtl="0" algn="l">
              <a:spcBef>
                <a:spcPts val="0"/>
              </a:spcBef>
              <a:spcAft>
                <a:spcPts val="0"/>
              </a:spcAft>
              <a:buSzPts val="1300"/>
              <a:buChar char="●"/>
            </a:pPr>
            <a:r>
              <a:rPr lang="en"/>
              <a:t>Collection </a:t>
            </a:r>
            <a:r>
              <a:rPr lang="en"/>
              <a:t>occurred</a:t>
            </a:r>
            <a:r>
              <a:rPr lang="en"/>
              <a:t> over the summer (Late June - Late August)</a:t>
            </a:r>
            <a:endParaRPr/>
          </a:p>
        </p:txBody>
      </p:sp>
      <p:sp>
        <p:nvSpPr>
          <p:cNvPr id="142" name="Google Shape;142;p20"/>
          <p:cNvSpPr/>
          <p:nvPr/>
        </p:nvSpPr>
        <p:spPr>
          <a:xfrm>
            <a:off x="7309100" y="3353525"/>
            <a:ext cx="124500" cy="172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txBox="1"/>
          <p:nvPr/>
        </p:nvSpPr>
        <p:spPr>
          <a:xfrm>
            <a:off x="5373200" y="4760800"/>
            <a:ext cx="3431400" cy="1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https://www.oswego.edu/rice-creek/trails-overview</a:t>
            </a:r>
            <a:endParaRPr>
              <a:latin typeface="Lato"/>
              <a:ea typeface="Lato"/>
              <a:cs typeface="Lato"/>
              <a:sym typeface="Lato"/>
            </a:endParaRPr>
          </a:p>
        </p:txBody>
      </p:sp>
      <p:pic>
        <p:nvPicPr>
          <p:cNvPr id="144" name="Google Shape;144;p20"/>
          <p:cNvPicPr preferRelativeResize="0"/>
          <p:nvPr/>
        </p:nvPicPr>
        <p:blipFill>
          <a:blip r:embed="rId4">
            <a:alphaModFix/>
          </a:blip>
          <a:stretch>
            <a:fillRect/>
          </a:stretch>
        </p:blipFill>
        <p:spPr>
          <a:xfrm>
            <a:off x="5415642" y="578388"/>
            <a:ext cx="3231111" cy="4308175"/>
          </a:xfrm>
          <a:prstGeom prst="rect">
            <a:avLst/>
          </a:prstGeom>
          <a:noFill/>
          <a:ln>
            <a:noFill/>
          </a:ln>
        </p:spPr>
      </p:pic>
      <p:pic>
        <p:nvPicPr>
          <p:cNvPr id="145" name="Google Shape;145;p20" title="Slide 8 full.mp3">
            <a:hlinkClick r:id="rId5"/>
          </p:cNvPr>
          <p:cNvPicPr preferRelativeResize="0"/>
          <p:nvPr/>
        </p:nvPicPr>
        <p:blipFill>
          <a:blip r:embed="rId6">
            <a:alphaModFix/>
          </a:blip>
          <a:stretch>
            <a:fillRect/>
          </a:stretch>
        </p:blipFill>
        <p:spPr>
          <a:xfrm>
            <a:off x="152400" y="22860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729450" y="632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Dissection</a:t>
            </a:r>
            <a:endParaRPr/>
          </a:p>
        </p:txBody>
      </p:sp>
      <p:sp>
        <p:nvSpPr>
          <p:cNvPr id="151" name="Google Shape;151;p21"/>
          <p:cNvSpPr txBox="1"/>
          <p:nvPr>
            <p:ph idx="1" type="body"/>
          </p:nvPr>
        </p:nvSpPr>
        <p:spPr>
          <a:xfrm>
            <a:off x="729450" y="1329150"/>
            <a:ext cx="4703400" cy="2939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Individuals were deshelled, and </a:t>
            </a:r>
            <a:r>
              <a:rPr lang="en"/>
              <a:t>beheaded.</a:t>
            </a:r>
            <a:endParaRPr/>
          </a:p>
          <a:p>
            <a:pPr indent="-311150" lvl="0" marL="457200" rtl="0" algn="l">
              <a:spcBef>
                <a:spcPts val="1000"/>
              </a:spcBef>
              <a:spcAft>
                <a:spcPts val="0"/>
              </a:spcAft>
              <a:buSzPts val="1300"/>
              <a:buChar char="●"/>
            </a:pPr>
            <a:r>
              <a:rPr lang="en"/>
              <a:t>Parasite infection was identified by type (vermiform, and sporocyst and/or cercaria), most infections were  heavy. </a:t>
            </a:r>
            <a:endParaRPr/>
          </a:p>
          <a:p>
            <a:pPr indent="-311150" lvl="0" marL="457200" rtl="0" algn="l">
              <a:spcBef>
                <a:spcPts val="1000"/>
              </a:spcBef>
              <a:spcAft>
                <a:spcPts val="0"/>
              </a:spcAft>
              <a:buSzPts val="1300"/>
              <a:buChar char="●"/>
            </a:pPr>
            <a:r>
              <a:rPr lang="en"/>
              <a:t>Sporocyst </a:t>
            </a:r>
            <a:r>
              <a:rPr lang="en"/>
              <a:t>infections</a:t>
            </a:r>
            <a:r>
              <a:rPr lang="en"/>
              <a:t> were coupled with cercaria. This is just how the life cycle works. </a:t>
            </a:r>
            <a:endParaRPr/>
          </a:p>
          <a:p>
            <a:pPr indent="-311150" lvl="0" marL="457200" rtl="0" algn="l">
              <a:spcBef>
                <a:spcPts val="1000"/>
              </a:spcBef>
              <a:spcAft>
                <a:spcPts val="0"/>
              </a:spcAft>
              <a:buSzPts val="1300"/>
              <a:buChar char="●"/>
            </a:pPr>
            <a:r>
              <a:rPr lang="en"/>
              <a:t>Spire was used for DNA isolation, as that </a:t>
            </a:r>
            <a:r>
              <a:rPr lang="en"/>
              <a:t>contained</a:t>
            </a:r>
            <a:r>
              <a:rPr lang="en"/>
              <a:t> both the bacterial and parasite samples. </a:t>
            </a:r>
            <a:endParaRPr/>
          </a:p>
          <a:p>
            <a:pPr indent="-311150" lvl="0" marL="457200" rtl="0" algn="l">
              <a:spcBef>
                <a:spcPts val="1000"/>
              </a:spcBef>
              <a:spcAft>
                <a:spcPts val="0"/>
              </a:spcAft>
              <a:buSzPts val="1300"/>
              <a:buChar char="●"/>
            </a:pPr>
            <a:r>
              <a:rPr lang="en"/>
              <a:t>Separate parasite sample were taken when possible for separate genetic analysis.</a:t>
            </a:r>
            <a:endParaRPr/>
          </a:p>
          <a:p>
            <a:pPr indent="0" lvl="0" marL="0" rtl="0" algn="l">
              <a:spcBef>
                <a:spcPts val="1000"/>
              </a:spcBef>
              <a:spcAft>
                <a:spcPts val="1600"/>
              </a:spcAft>
              <a:buNone/>
            </a:pPr>
            <a:r>
              <a:t/>
            </a:r>
            <a:endParaRPr/>
          </a:p>
        </p:txBody>
      </p:sp>
      <p:pic>
        <p:nvPicPr>
          <p:cNvPr id="152" name="Google Shape;152;p21"/>
          <p:cNvPicPr preferRelativeResize="0"/>
          <p:nvPr/>
        </p:nvPicPr>
        <p:blipFill rotWithShape="1">
          <a:blip r:embed="rId3">
            <a:alphaModFix/>
          </a:blip>
          <a:srcRect b="44010" l="22755" r="21796" t="13239"/>
          <a:stretch/>
        </p:blipFill>
        <p:spPr>
          <a:xfrm>
            <a:off x="5737625" y="664275"/>
            <a:ext cx="1519200" cy="1776600"/>
          </a:xfrm>
          <a:prstGeom prst="rect">
            <a:avLst/>
          </a:prstGeom>
          <a:noFill/>
          <a:ln>
            <a:noFill/>
          </a:ln>
        </p:spPr>
      </p:pic>
      <p:pic>
        <p:nvPicPr>
          <p:cNvPr id="153" name="Google Shape;153;p21"/>
          <p:cNvPicPr preferRelativeResize="0"/>
          <p:nvPr/>
        </p:nvPicPr>
        <p:blipFill rotWithShape="1">
          <a:blip r:embed="rId4">
            <a:alphaModFix/>
          </a:blip>
          <a:srcRect b="34616" l="25642" r="25318" t="29806"/>
          <a:stretch/>
        </p:blipFill>
        <p:spPr>
          <a:xfrm>
            <a:off x="7256819" y="2390786"/>
            <a:ext cx="1519189" cy="1726487"/>
          </a:xfrm>
          <a:prstGeom prst="rect">
            <a:avLst/>
          </a:prstGeom>
          <a:noFill/>
          <a:ln>
            <a:noFill/>
          </a:ln>
        </p:spPr>
      </p:pic>
      <p:pic>
        <p:nvPicPr>
          <p:cNvPr id="154" name="Google Shape;154;p21"/>
          <p:cNvPicPr preferRelativeResize="0"/>
          <p:nvPr/>
        </p:nvPicPr>
        <p:blipFill rotWithShape="1">
          <a:blip r:embed="rId5">
            <a:alphaModFix/>
          </a:blip>
          <a:srcRect b="20024" l="9776" r="11377" t="14790"/>
          <a:stretch/>
        </p:blipFill>
        <p:spPr>
          <a:xfrm>
            <a:off x="5728114" y="2390786"/>
            <a:ext cx="1519189" cy="1726489"/>
          </a:xfrm>
          <a:prstGeom prst="rect">
            <a:avLst/>
          </a:prstGeom>
          <a:noFill/>
          <a:ln>
            <a:noFill/>
          </a:ln>
        </p:spPr>
      </p:pic>
      <p:pic>
        <p:nvPicPr>
          <p:cNvPr id="155" name="Google Shape;155;p21"/>
          <p:cNvPicPr preferRelativeResize="0"/>
          <p:nvPr/>
        </p:nvPicPr>
        <p:blipFill rotWithShape="1">
          <a:blip r:embed="rId6">
            <a:alphaModFix/>
          </a:blip>
          <a:srcRect b="0" l="18109" r="11700" t="0"/>
          <a:stretch/>
        </p:blipFill>
        <p:spPr>
          <a:xfrm>
            <a:off x="7256821" y="664286"/>
            <a:ext cx="1519190" cy="1726488"/>
          </a:xfrm>
          <a:prstGeom prst="rect">
            <a:avLst/>
          </a:prstGeom>
          <a:noFill/>
          <a:ln>
            <a:noFill/>
          </a:ln>
        </p:spPr>
      </p:pic>
      <p:sp>
        <p:nvSpPr>
          <p:cNvPr id="156" name="Google Shape;156;p21"/>
          <p:cNvSpPr txBox="1"/>
          <p:nvPr/>
        </p:nvSpPr>
        <p:spPr>
          <a:xfrm>
            <a:off x="5731675" y="4327925"/>
            <a:ext cx="31074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57" name="Google Shape;157;p21"/>
          <p:cNvSpPr txBox="1"/>
          <p:nvPr/>
        </p:nvSpPr>
        <p:spPr>
          <a:xfrm>
            <a:off x="7002075" y="2064550"/>
            <a:ext cx="2787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1</a:t>
            </a:r>
            <a:endParaRPr>
              <a:latin typeface="Lato"/>
              <a:ea typeface="Lato"/>
              <a:cs typeface="Lato"/>
              <a:sym typeface="Lato"/>
            </a:endParaRPr>
          </a:p>
        </p:txBody>
      </p:sp>
      <p:sp>
        <p:nvSpPr>
          <p:cNvPr id="158" name="Google Shape;158;p21"/>
          <p:cNvSpPr txBox="1"/>
          <p:nvPr/>
        </p:nvSpPr>
        <p:spPr>
          <a:xfrm>
            <a:off x="8526075" y="2064550"/>
            <a:ext cx="2787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2</a:t>
            </a:r>
            <a:endParaRPr>
              <a:latin typeface="Lato"/>
              <a:ea typeface="Lato"/>
              <a:cs typeface="Lato"/>
              <a:sym typeface="Lato"/>
            </a:endParaRPr>
          </a:p>
        </p:txBody>
      </p:sp>
      <p:sp>
        <p:nvSpPr>
          <p:cNvPr id="159" name="Google Shape;159;p21"/>
          <p:cNvSpPr txBox="1"/>
          <p:nvPr/>
        </p:nvSpPr>
        <p:spPr>
          <a:xfrm>
            <a:off x="6925875" y="3817150"/>
            <a:ext cx="2787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3</a:t>
            </a:r>
            <a:endParaRPr>
              <a:latin typeface="Lato"/>
              <a:ea typeface="Lato"/>
              <a:cs typeface="Lato"/>
              <a:sym typeface="Lato"/>
            </a:endParaRPr>
          </a:p>
        </p:txBody>
      </p:sp>
      <p:sp>
        <p:nvSpPr>
          <p:cNvPr id="160" name="Google Shape;160;p21"/>
          <p:cNvSpPr txBox="1"/>
          <p:nvPr/>
        </p:nvSpPr>
        <p:spPr>
          <a:xfrm>
            <a:off x="8526075" y="3817150"/>
            <a:ext cx="2787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4</a:t>
            </a:r>
            <a:endParaRPr>
              <a:latin typeface="Lato"/>
              <a:ea typeface="Lato"/>
              <a:cs typeface="Lato"/>
              <a:sym typeface="Lato"/>
            </a:endParaRPr>
          </a:p>
        </p:txBody>
      </p:sp>
      <p:sp>
        <p:nvSpPr>
          <p:cNvPr id="161" name="Google Shape;161;p21"/>
          <p:cNvSpPr txBox="1"/>
          <p:nvPr/>
        </p:nvSpPr>
        <p:spPr>
          <a:xfrm>
            <a:off x="5751775" y="4268850"/>
            <a:ext cx="30672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latin typeface="Lato"/>
                <a:ea typeface="Lato"/>
                <a:cs typeface="Lato"/>
                <a:sym typeface="Lato"/>
              </a:rPr>
              <a:t>Picture 2: Vermiform, Pictures 1 and 4: cercaria, Picture 3: sporocyst and cercaria</a:t>
            </a:r>
            <a:endParaRPr i="1" sz="1200">
              <a:latin typeface="Lato"/>
              <a:ea typeface="Lato"/>
              <a:cs typeface="Lato"/>
              <a:sym typeface="Lato"/>
            </a:endParaRPr>
          </a:p>
        </p:txBody>
      </p:sp>
      <p:pic>
        <p:nvPicPr>
          <p:cNvPr id="162" name="Google Shape;162;p21" title="Quest Slide 9 Take 2.mp3">
            <a:hlinkClick r:id="rId7"/>
          </p:cNvPr>
          <p:cNvPicPr preferRelativeResize="0"/>
          <p:nvPr/>
        </p:nvPicPr>
        <p:blipFill>
          <a:blip r:embed="rId8">
            <a:alphaModFix/>
          </a:blip>
          <a:stretch>
            <a:fillRect/>
          </a:stretch>
        </p:blipFill>
        <p:spPr>
          <a:xfrm>
            <a:off x="152400" y="152400"/>
            <a:ext cx="328050" cy="328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